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48" r:id="rId1"/>
  </p:sldMasterIdLst>
  <p:notesMasterIdLst>
    <p:notesMasterId r:id="rId28"/>
  </p:notesMasterIdLst>
  <p:sldIdLst>
    <p:sldId id="267" r:id="rId2"/>
    <p:sldId id="328" r:id="rId3"/>
    <p:sldId id="315" r:id="rId4"/>
    <p:sldId id="316" r:id="rId5"/>
    <p:sldId id="302" r:id="rId6"/>
    <p:sldId id="260" r:id="rId7"/>
    <p:sldId id="300" r:id="rId8"/>
    <p:sldId id="317" r:id="rId9"/>
    <p:sldId id="294" r:id="rId10"/>
    <p:sldId id="295" r:id="rId11"/>
    <p:sldId id="270" r:id="rId12"/>
    <p:sldId id="318" r:id="rId13"/>
    <p:sldId id="276"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298" r:id="rId2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berto Aguilar López" initials="AA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C3DA"/>
    <a:srgbClr val="1798D9"/>
    <a:srgbClr val="1736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9" autoAdjust="0"/>
    <p:restoredTop sz="94660"/>
  </p:normalViewPr>
  <p:slideViewPr>
    <p:cSldViewPr>
      <p:cViewPr>
        <p:scale>
          <a:sx n="62" d="100"/>
          <a:sy n="62" d="100"/>
        </p:scale>
        <p:origin x="-1602" y="-2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0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lberto.aguilar\Desktop\Progresi&#243;n%20Presupuestal%202003-2013%20FASSA,%20FISE%20y%20FAM%20-%20cop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117524208441294"/>
          <c:y val="4.9262419281526727E-2"/>
          <c:w val="0.77467663822356936"/>
          <c:h val="0.83958217676013658"/>
        </c:manualLayout>
      </c:layout>
      <c:lineChart>
        <c:grouping val="standard"/>
        <c:varyColors val="0"/>
        <c:ser>
          <c:idx val="0"/>
          <c:order val="0"/>
          <c:tx>
            <c:strRef>
              <c:f>Hoja3!$B$1</c:f>
              <c:strCache>
                <c:ptCount val="1"/>
                <c:pt idx="0">
                  <c:v>Morelos</c:v>
                </c:pt>
              </c:strCache>
            </c:strRef>
          </c:tx>
          <c:dLbls>
            <c:dLbl>
              <c:idx val="0"/>
              <c:layout/>
              <c:tx>
                <c:rich>
                  <a:bodyPr/>
                  <a:lstStyle/>
                  <a:p>
                    <a:r>
                      <a:rPr lang="en-US" dirty="0"/>
                      <a:t>48.90</a:t>
                    </a:r>
                  </a:p>
                </c:rich>
              </c:tx>
              <c:dLblPos val="t"/>
              <c:showLegendKey val="0"/>
              <c:showVal val="1"/>
              <c:showCatName val="0"/>
              <c:showSerName val="0"/>
              <c:showPercent val="0"/>
              <c:showBubbleSize val="0"/>
            </c:dLbl>
            <c:dLbl>
              <c:idx val="1"/>
              <c:layout/>
              <c:tx>
                <c:rich>
                  <a:bodyPr/>
                  <a:lstStyle/>
                  <a:p>
                    <a:r>
                      <a:rPr lang="en-US" dirty="0"/>
                      <a:t>48.50</a:t>
                    </a:r>
                  </a:p>
                </c:rich>
              </c:tx>
              <c:dLblPos val="t"/>
              <c:showLegendKey val="0"/>
              <c:showVal val="1"/>
              <c:showCatName val="0"/>
              <c:showSerName val="0"/>
              <c:showPercent val="0"/>
              <c:showBubbleSize val="0"/>
            </c:dLbl>
            <c:dLbl>
              <c:idx val="2"/>
              <c:layout/>
              <c:tx>
                <c:rich>
                  <a:bodyPr/>
                  <a:lstStyle/>
                  <a:p>
                    <a:r>
                      <a:rPr lang="en-US" dirty="0"/>
                      <a:t>52.50</a:t>
                    </a:r>
                  </a:p>
                </c:rich>
              </c:tx>
              <c:dLblPos val="t"/>
              <c:showLegendKey val="0"/>
              <c:showVal val="1"/>
              <c:showCatName val="0"/>
              <c:showSerName val="0"/>
              <c:showPercent val="0"/>
              <c:showBubbleSize val="0"/>
            </c:dLbl>
            <c:dLbl>
              <c:idx val="3"/>
              <c:layout/>
              <c:tx>
                <c:rich>
                  <a:bodyPr/>
                  <a:lstStyle/>
                  <a:p>
                    <a:r>
                      <a:rPr lang="en-US" dirty="0"/>
                      <a:t>53.00</a:t>
                    </a:r>
                  </a:p>
                </c:rich>
              </c:tx>
              <c:dLblPos val="t"/>
              <c:showLegendKey val="0"/>
              <c:showVal val="1"/>
              <c:showCatName val="0"/>
              <c:showSerName val="0"/>
              <c:showPercent val="0"/>
              <c:showBubbleSize val="0"/>
            </c:dLbl>
            <c:dLbl>
              <c:idx val="4"/>
              <c:layout/>
              <c:tx>
                <c:rich>
                  <a:bodyPr/>
                  <a:lstStyle/>
                  <a:p>
                    <a:r>
                      <a:rPr lang="en-US" dirty="0"/>
                      <a:t>57.20</a:t>
                    </a:r>
                  </a:p>
                </c:rich>
              </c:tx>
              <c:dLblPos val="t"/>
              <c:showLegendKey val="0"/>
              <c:showVal val="1"/>
              <c:showCatName val="0"/>
              <c:showSerName val="0"/>
              <c:showPercent val="0"/>
              <c:showBubbleSize val="0"/>
            </c:dLbl>
            <c:dLbl>
              <c:idx val="5"/>
              <c:layout/>
              <c:tx>
                <c:rich>
                  <a:bodyPr/>
                  <a:lstStyle/>
                  <a:p>
                    <a:r>
                      <a:rPr lang="en-US" dirty="0"/>
                      <a:t>64.40</a:t>
                    </a:r>
                  </a:p>
                </c:rich>
              </c:tx>
              <c:dLblPos val="t"/>
              <c:showLegendKey val="0"/>
              <c:showVal val="1"/>
              <c:showCatName val="0"/>
              <c:showSerName val="0"/>
              <c:showPercent val="0"/>
              <c:showBubbleSize val="0"/>
            </c:dLbl>
            <c:dLbl>
              <c:idx val="6"/>
              <c:layout/>
              <c:tx>
                <c:rich>
                  <a:bodyPr/>
                  <a:lstStyle/>
                  <a:p>
                    <a:r>
                      <a:rPr lang="en-US" dirty="0"/>
                      <a:t>64.80</a:t>
                    </a:r>
                  </a:p>
                </c:rich>
              </c:tx>
              <c:dLblPos val="t"/>
              <c:showLegendKey val="0"/>
              <c:showVal val="1"/>
              <c:showCatName val="0"/>
              <c:showSerName val="0"/>
              <c:showPercent val="0"/>
              <c:showBubbleSize val="0"/>
            </c:dLbl>
            <c:dLbl>
              <c:idx val="7"/>
              <c:layout/>
              <c:tx>
                <c:rich>
                  <a:bodyPr/>
                  <a:lstStyle/>
                  <a:p>
                    <a:r>
                      <a:rPr lang="en-US" dirty="0"/>
                      <a:t>65.20</a:t>
                    </a:r>
                  </a:p>
                </c:rich>
              </c:tx>
              <c:dLblPos val="t"/>
              <c:showLegendKey val="0"/>
              <c:showVal val="1"/>
              <c:showCatName val="0"/>
              <c:showSerName val="0"/>
              <c:showPercent val="0"/>
              <c:showBubbleSize val="0"/>
            </c:dLbl>
            <c:dLbl>
              <c:idx val="8"/>
              <c:layout/>
              <c:tx>
                <c:rich>
                  <a:bodyPr/>
                  <a:lstStyle/>
                  <a:p>
                    <a:r>
                      <a:rPr lang="en-US" dirty="0"/>
                      <a:t>69.00</a:t>
                    </a:r>
                  </a:p>
                </c:rich>
              </c:tx>
              <c:dLblPos val="t"/>
              <c:showLegendKey val="0"/>
              <c:showVal val="1"/>
              <c:showCatName val="0"/>
              <c:showSerName val="0"/>
              <c:showPercent val="0"/>
              <c:showBubbleSize val="0"/>
            </c:dLbl>
            <c:dLbl>
              <c:idx val="9"/>
              <c:layout/>
              <c:tx>
                <c:rich>
                  <a:bodyPr/>
                  <a:lstStyle/>
                  <a:p>
                    <a:r>
                      <a:rPr lang="en-US" dirty="0"/>
                      <a:t>52.40</a:t>
                    </a:r>
                  </a:p>
                </c:rich>
              </c:tx>
              <c:dLblPos val="t"/>
              <c:showLegendKey val="0"/>
              <c:showVal val="1"/>
              <c:showCatName val="0"/>
              <c:showSerName val="0"/>
              <c:showPercent val="0"/>
              <c:showBubbleSize val="0"/>
            </c:dLbl>
            <c:dLbl>
              <c:idx val="10"/>
              <c:layout/>
              <c:tx>
                <c:rich>
                  <a:bodyPr/>
                  <a:lstStyle/>
                  <a:p>
                    <a:r>
                      <a:rPr lang="en-US" dirty="0"/>
                      <a:t>56.30</a:t>
                    </a:r>
                  </a:p>
                </c:rich>
              </c:tx>
              <c:dLblPos val="t"/>
              <c:showLegendKey val="0"/>
              <c:showVal val="1"/>
              <c:showCatName val="0"/>
              <c:showSerName val="0"/>
              <c:showPercent val="0"/>
              <c:showBubbleSize val="0"/>
            </c:dLbl>
            <c:numFmt formatCode="#,##0" sourceLinked="0"/>
            <c:dLblPos val="t"/>
            <c:showLegendKey val="0"/>
            <c:showVal val="1"/>
            <c:showCatName val="0"/>
            <c:showSerName val="0"/>
            <c:showPercent val="0"/>
            <c:showBubbleSize val="0"/>
            <c:showLeaderLines val="0"/>
          </c:dLbls>
          <c:cat>
            <c:numRef>
              <c:f>Hoja3!$A$2:$A$12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Hoja3!$B$2:$B$12</c:f>
              <c:numCache>
                <c:formatCode>"$"#,##0.00_);[Red]\("$"#,##0.00\)</c:formatCode>
                <c:ptCount val="11"/>
                <c:pt idx="0">
                  <c:v>48.9</c:v>
                </c:pt>
                <c:pt idx="1">
                  <c:v>48.5</c:v>
                </c:pt>
                <c:pt idx="2">
                  <c:v>52.5</c:v>
                </c:pt>
                <c:pt idx="3">
                  <c:v>53</c:v>
                </c:pt>
                <c:pt idx="4">
                  <c:v>57.2</c:v>
                </c:pt>
                <c:pt idx="5">
                  <c:v>64.400000000000006</c:v>
                </c:pt>
                <c:pt idx="6">
                  <c:v>64.8</c:v>
                </c:pt>
                <c:pt idx="7">
                  <c:v>65.2</c:v>
                </c:pt>
                <c:pt idx="8">
                  <c:v>69</c:v>
                </c:pt>
                <c:pt idx="9">
                  <c:v>52.4</c:v>
                </c:pt>
                <c:pt idx="10">
                  <c:v>56.3</c:v>
                </c:pt>
              </c:numCache>
            </c:numRef>
          </c:val>
          <c:smooth val="0"/>
        </c:ser>
        <c:dLbls>
          <c:showLegendKey val="0"/>
          <c:showVal val="0"/>
          <c:showCatName val="0"/>
          <c:showSerName val="0"/>
          <c:showPercent val="0"/>
          <c:showBubbleSize val="0"/>
        </c:dLbls>
        <c:marker val="1"/>
        <c:smooth val="0"/>
        <c:axId val="144017664"/>
        <c:axId val="145641472"/>
      </c:lineChart>
      <c:catAx>
        <c:axId val="144017664"/>
        <c:scaling>
          <c:orientation val="minMax"/>
        </c:scaling>
        <c:delete val="0"/>
        <c:axPos val="b"/>
        <c:numFmt formatCode="General" sourceLinked="1"/>
        <c:majorTickMark val="out"/>
        <c:minorTickMark val="none"/>
        <c:tickLblPos val="nextTo"/>
        <c:crossAx val="145641472"/>
        <c:crosses val="autoZero"/>
        <c:auto val="1"/>
        <c:lblAlgn val="ctr"/>
        <c:lblOffset val="100"/>
        <c:noMultiLvlLbl val="0"/>
      </c:catAx>
      <c:valAx>
        <c:axId val="145641472"/>
        <c:scaling>
          <c:orientation val="minMax"/>
        </c:scaling>
        <c:delete val="0"/>
        <c:axPos val="l"/>
        <c:majorGridlines/>
        <c:numFmt formatCode="&quot;$&quot;#,##0.00_);[Red]\(&quot;$&quot;#,##0.00\)" sourceLinked="1"/>
        <c:majorTickMark val="out"/>
        <c:minorTickMark val="none"/>
        <c:tickLblPos val="nextTo"/>
        <c:crossAx val="144017664"/>
        <c:crosses val="autoZero"/>
        <c:crossBetween val="between"/>
      </c:valAx>
    </c:plotArea>
    <c:plotVisOnly val="1"/>
    <c:dispBlanksAs val="gap"/>
    <c:showDLblsOverMax val="0"/>
  </c:chart>
  <c:txPr>
    <a:bodyPr/>
    <a:lstStyle/>
    <a:p>
      <a:pPr>
        <a:defRPr sz="1800"/>
      </a:pPr>
      <a:endParaRPr lang="es-MX"/>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D984A-E0B3-4F1B-9DA2-503B3D57ABF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s-MX"/>
        </a:p>
      </dgm:t>
    </dgm:pt>
    <dgm:pt modelId="{6CC3B546-398A-44C8-BF15-7D2B936C9D5A}">
      <dgm:prSet/>
      <dgm:spPr/>
      <dgm:t>
        <a:bodyPr/>
        <a:lstStyle/>
        <a:p>
          <a:pPr rtl="0"/>
          <a:r>
            <a:rPr lang="es-MX" dirty="0" smtClean="0"/>
            <a:t>Financiar la realización de obras de infraestructura social básica de alcance regional o intermunicipal</a:t>
          </a:r>
        </a:p>
      </dgm:t>
    </dgm:pt>
    <dgm:pt modelId="{232FC165-239F-4FF0-8C03-F3ADCE52EDE4}" type="parTrans" cxnId="{3A866DBC-BCAB-44EF-B870-A731A30BF167}">
      <dgm:prSet/>
      <dgm:spPr/>
      <dgm:t>
        <a:bodyPr/>
        <a:lstStyle/>
        <a:p>
          <a:endParaRPr lang="es-MX"/>
        </a:p>
      </dgm:t>
    </dgm:pt>
    <dgm:pt modelId="{79B00AE1-74F7-4B41-A243-1D7417F56D28}" type="sibTrans" cxnId="{3A866DBC-BCAB-44EF-B870-A731A30BF167}">
      <dgm:prSet/>
      <dgm:spPr/>
      <dgm:t>
        <a:bodyPr/>
        <a:lstStyle/>
        <a:p>
          <a:endParaRPr lang="es-MX"/>
        </a:p>
      </dgm:t>
    </dgm:pt>
    <dgm:pt modelId="{3D1E323F-97A8-483F-B0E3-B5B4EFB96A49}">
      <dgm:prSet/>
      <dgm:spPr/>
      <dgm:t>
        <a:bodyPr/>
        <a:lstStyle/>
        <a:p>
          <a:pPr rtl="0"/>
          <a:r>
            <a:rPr lang="es-MX" dirty="0" smtClean="0"/>
            <a:t>Asistencia social, salud, agua potable, saneamiento,  urbanización e infraestructura social básica.</a:t>
          </a:r>
          <a:endParaRPr lang="es-MX" dirty="0"/>
        </a:p>
      </dgm:t>
    </dgm:pt>
    <dgm:pt modelId="{55A2A01D-8627-43E3-8858-50D48B74BD46}" type="parTrans" cxnId="{92D1498A-A999-4A13-8C49-D6C8A7A3CFB4}">
      <dgm:prSet/>
      <dgm:spPr/>
      <dgm:t>
        <a:bodyPr/>
        <a:lstStyle/>
        <a:p>
          <a:endParaRPr lang="es-MX"/>
        </a:p>
      </dgm:t>
    </dgm:pt>
    <dgm:pt modelId="{497AB1E8-8349-4313-B376-31DE2998AFB0}" type="sibTrans" cxnId="{92D1498A-A999-4A13-8C49-D6C8A7A3CFB4}">
      <dgm:prSet/>
      <dgm:spPr/>
      <dgm:t>
        <a:bodyPr/>
        <a:lstStyle/>
        <a:p>
          <a:endParaRPr lang="es-MX"/>
        </a:p>
      </dgm:t>
    </dgm:pt>
    <dgm:pt modelId="{7D929DB4-C15B-4D3F-B26A-B3BC2CBA0D2D}">
      <dgm:prSet/>
      <dgm:spPr/>
      <dgm:t>
        <a:bodyPr/>
        <a:lstStyle/>
        <a:p>
          <a:pPr rtl="0"/>
          <a:r>
            <a:rPr lang="es-MX" dirty="0" smtClean="0"/>
            <a:t>Participación y difusión de las acciones y obras.</a:t>
          </a:r>
          <a:endParaRPr lang="es-MX" dirty="0"/>
        </a:p>
      </dgm:t>
    </dgm:pt>
    <dgm:pt modelId="{EDEA6B72-FEC2-43F2-8536-A74A2834B01F}" type="parTrans" cxnId="{54134E33-C6AF-42E7-846B-D5ED2FC15BF2}">
      <dgm:prSet/>
      <dgm:spPr/>
      <dgm:t>
        <a:bodyPr/>
        <a:lstStyle/>
        <a:p>
          <a:endParaRPr lang="es-MX"/>
        </a:p>
      </dgm:t>
    </dgm:pt>
    <dgm:pt modelId="{F7A9F3D4-07C5-4BCE-B830-8D019F77B8F9}" type="sibTrans" cxnId="{54134E33-C6AF-42E7-846B-D5ED2FC15BF2}">
      <dgm:prSet/>
      <dgm:spPr/>
      <dgm:t>
        <a:bodyPr/>
        <a:lstStyle/>
        <a:p>
          <a:endParaRPr lang="es-MX"/>
        </a:p>
      </dgm:t>
    </dgm:pt>
    <dgm:pt modelId="{98733C2D-DD45-4E0C-AB45-41ED5F534643}">
      <dgm:prSet/>
      <dgm:spPr/>
      <dgm:t>
        <a:bodyPr/>
        <a:lstStyle/>
        <a:p>
          <a:pPr rtl="0"/>
          <a:r>
            <a:rPr lang="es-MX" dirty="0" smtClean="0"/>
            <a:t>Transparencia y rendición de cuentas.</a:t>
          </a:r>
          <a:endParaRPr lang="es-MX" dirty="0"/>
        </a:p>
      </dgm:t>
    </dgm:pt>
    <dgm:pt modelId="{2009D016-7F59-4512-A2DE-4AF34E6BDAD2}" type="parTrans" cxnId="{7AA279A3-5DEE-40AF-B749-4641878FD0D2}">
      <dgm:prSet/>
      <dgm:spPr/>
      <dgm:t>
        <a:bodyPr/>
        <a:lstStyle/>
        <a:p>
          <a:endParaRPr lang="es-MX"/>
        </a:p>
      </dgm:t>
    </dgm:pt>
    <dgm:pt modelId="{F2314775-C371-48E8-BC85-B2F58BBDFB92}" type="sibTrans" cxnId="{7AA279A3-5DEE-40AF-B749-4641878FD0D2}">
      <dgm:prSet/>
      <dgm:spPr/>
      <dgm:t>
        <a:bodyPr/>
        <a:lstStyle/>
        <a:p>
          <a:endParaRPr lang="es-MX"/>
        </a:p>
      </dgm:t>
    </dgm:pt>
    <dgm:pt modelId="{132EE83C-5ED2-4E4F-B7B3-4E63E4826C9B}">
      <dgm:prSet/>
      <dgm:spPr/>
      <dgm:t>
        <a:bodyPr/>
        <a:lstStyle/>
        <a:p>
          <a:pPr rtl="0"/>
          <a:r>
            <a:rPr lang="es-MX" dirty="0" smtClean="0"/>
            <a:t>Poblaciones en pobreza extrema y rezago social.</a:t>
          </a:r>
          <a:endParaRPr lang="es-MX" dirty="0"/>
        </a:p>
      </dgm:t>
    </dgm:pt>
    <dgm:pt modelId="{DD4CB0B6-1148-49FB-A7F1-CCBCD1C30BDF}" type="parTrans" cxnId="{A4A993B4-17DE-4035-9F3F-D5F30F539D77}">
      <dgm:prSet/>
      <dgm:spPr/>
      <dgm:t>
        <a:bodyPr/>
        <a:lstStyle/>
        <a:p>
          <a:endParaRPr lang="es-MX"/>
        </a:p>
      </dgm:t>
    </dgm:pt>
    <dgm:pt modelId="{3BEB7753-59BB-411C-A15E-92BF94626DB6}" type="sibTrans" cxnId="{A4A993B4-17DE-4035-9F3F-D5F30F539D77}">
      <dgm:prSet/>
      <dgm:spPr/>
      <dgm:t>
        <a:bodyPr/>
        <a:lstStyle/>
        <a:p>
          <a:endParaRPr lang="es-MX"/>
        </a:p>
      </dgm:t>
    </dgm:pt>
    <dgm:pt modelId="{9E4A52E2-3736-4B3C-B4CD-51514A7CD7C1}" type="pres">
      <dgm:prSet presAssocID="{391D984A-E0B3-4F1B-9DA2-503B3D57ABF6}" presName="Name0" presStyleCnt="0">
        <dgm:presLayoutVars>
          <dgm:dir/>
          <dgm:animLvl val="lvl"/>
          <dgm:resizeHandles val="exact"/>
        </dgm:presLayoutVars>
      </dgm:prSet>
      <dgm:spPr/>
      <dgm:t>
        <a:bodyPr/>
        <a:lstStyle/>
        <a:p>
          <a:endParaRPr lang="es-MX"/>
        </a:p>
      </dgm:t>
    </dgm:pt>
    <dgm:pt modelId="{6F245714-F4B5-440D-91D6-FE81988522BA}" type="pres">
      <dgm:prSet presAssocID="{6CC3B546-398A-44C8-BF15-7D2B936C9D5A}" presName="linNode" presStyleCnt="0"/>
      <dgm:spPr/>
    </dgm:pt>
    <dgm:pt modelId="{7B51E1D4-AB46-4D7E-B075-7CFE5C15329F}" type="pres">
      <dgm:prSet presAssocID="{6CC3B546-398A-44C8-BF15-7D2B936C9D5A}" presName="parentText" presStyleLbl="node1" presStyleIdx="0" presStyleCnt="1">
        <dgm:presLayoutVars>
          <dgm:chMax val="1"/>
          <dgm:bulletEnabled val="1"/>
        </dgm:presLayoutVars>
      </dgm:prSet>
      <dgm:spPr/>
      <dgm:t>
        <a:bodyPr/>
        <a:lstStyle/>
        <a:p>
          <a:endParaRPr lang="es-MX"/>
        </a:p>
      </dgm:t>
    </dgm:pt>
    <dgm:pt modelId="{A3200224-2355-4D4E-8F81-E3F3480ADBAA}" type="pres">
      <dgm:prSet presAssocID="{6CC3B546-398A-44C8-BF15-7D2B936C9D5A}" presName="descendantText" presStyleLbl="alignAccFollowNode1" presStyleIdx="0" presStyleCnt="1">
        <dgm:presLayoutVars>
          <dgm:bulletEnabled val="1"/>
        </dgm:presLayoutVars>
      </dgm:prSet>
      <dgm:spPr/>
      <dgm:t>
        <a:bodyPr/>
        <a:lstStyle/>
        <a:p>
          <a:endParaRPr lang="es-MX"/>
        </a:p>
      </dgm:t>
    </dgm:pt>
  </dgm:ptLst>
  <dgm:cxnLst>
    <dgm:cxn modelId="{92D1498A-A999-4A13-8C49-D6C8A7A3CFB4}" srcId="{6CC3B546-398A-44C8-BF15-7D2B936C9D5A}" destId="{3D1E323F-97A8-483F-B0E3-B5B4EFB96A49}" srcOrd="1" destOrd="0" parTransId="{55A2A01D-8627-43E3-8858-50D48B74BD46}" sibTransId="{497AB1E8-8349-4313-B376-31DE2998AFB0}"/>
    <dgm:cxn modelId="{6FE4F5F0-06D3-496B-957E-C3C05DEEDF82}" type="presOf" srcId="{132EE83C-5ED2-4E4F-B7B3-4E63E4826C9B}" destId="{A3200224-2355-4D4E-8F81-E3F3480ADBAA}" srcOrd="0" destOrd="0" presId="urn:microsoft.com/office/officeart/2005/8/layout/vList5"/>
    <dgm:cxn modelId="{3A866DBC-BCAB-44EF-B870-A731A30BF167}" srcId="{391D984A-E0B3-4F1B-9DA2-503B3D57ABF6}" destId="{6CC3B546-398A-44C8-BF15-7D2B936C9D5A}" srcOrd="0" destOrd="0" parTransId="{232FC165-239F-4FF0-8C03-F3ADCE52EDE4}" sibTransId="{79B00AE1-74F7-4B41-A243-1D7417F56D28}"/>
    <dgm:cxn modelId="{0AC584D3-2E51-4D1E-B890-D08043CF3C3C}" type="presOf" srcId="{7D929DB4-C15B-4D3F-B26A-B3BC2CBA0D2D}" destId="{A3200224-2355-4D4E-8F81-E3F3480ADBAA}" srcOrd="0" destOrd="2" presId="urn:microsoft.com/office/officeart/2005/8/layout/vList5"/>
    <dgm:cxn modelId="{F62E678C-57D8-4016-940E-EB192F89A29A}" type="presOf" srcId="{6CC3B546-398A-44C8-BF15-7D2B936C9D5A}" destId="{7B51E1D4-AB46-4D7E-B075-7CFE5C15329F}" srcOrd="0" destOrd="0" presId="urn:microsoft.com/office/officeart/2005/8/layout/vList5"/>
    <dgm:cxn modelId="{B251535E-4A84-4C04-9A09-5C6AA48C7DDB}" type="presOf" srcId="{3D1E323F-97A8-483F-B0E3-B5B4EFB96A49}" destId="{A3200224-2355-4D4E-8F81-E3F3480ADBAA}" srcOrd="0" destOrd="1" presId="urn:microsoft.com/office/officeart/2005/8/layout/vList5"/>
    <dgm:cxn modelId="{7AA279A3-5DEE-40AF-B749-4641878FD0D2}" srcId="{6CC3B546-398A-44C8-BF15-7D2B936C9D5A}" destId="{98733C2D-DD45-4E0C-AB45-41ED5F534643}" srcOrd="3" destOrd="0" parTransId="{2009D016-7F59-4512-A2DE-4AF34E6BDAD2}" sibTransId="{F2314775-C371-48E8-BC85-B2F58BBDFB92}"/>
    <dgm:cxn modelId="{54134E33-C6AF-42E7-846B-D5ED2FC15BF2}" srcId="{6CC3B546-398A-44C8-BF15-7D2B936C9D5A}" destId="{7D929DB4-C15B-4D3F-B26A-B3BC2CBA0D2D}" srcOrd="2" destOrd="0" parTransId="{EDEA6B72-FEC2-43F2-8536-A74A2834B01F}" sibTransId="{F7A9F3D4-07C5-4BCE-B830-8D019F77B8F9}"/>
    <dgm:cxn modelId="{A4A993B4-17DE-4035-9F3F-D5F30F539D77}" srcId="{6CC3B546-398A-44C8-BF15-7D2B936C9D5A}" destId="{132EE83C-5ED2-4E4F-B7B3-4E63E4826C9B}" srcOrd="0" destOrd="0" parTransId="{DD4CB0B6-1148-49FB-A7F1-CCBCD1C30BDF}" sibTransId="{3BEB7753-59BB-411C-A15E-92BF94626DB6}"/>
    <dgm:cxn modelId="{E4967508-DC42-4115-B9FB-E159E223E53B}" type="presOf" srcId="{98733C2D-DD45-4E0C-AB45-41ED5F534643}" destId="{A3200224-2355-4D4E-8F81-E3F3480ADBAA}" srcOrd="0" destOrd="3" presId="urn:microsoft.com/office/officeart/2005/8/layout/vList5"/>
    <dgm:cxn modelId="{5B4DBE9F-FBE7-4900-BCAC-EA87FCC01956}" type="presOf" srcId="{391D984A-E0B3-4F1B-9DA2-503B3D57ABF6}" destId="{9E4A52E2-3736-4B3C-B4CD-51514A7CD7C1}" srcOrd="0" destOrd="0" presId="urn:microsoft.com/office/officeart/2005/8/layout/vList5"/>
    <dgm:cxn modelId="{717765F0-C298-47FF-B5EF-008F8423B11E}" type="presParOf" srcId="{9E4A52E2-3736-4B3C-B4CD-51514A7CD7C1}" destId="{6F245714-F4B5-440D-91D6-FE81988522BA}" srcOrd="0" destOrd="0" presId="urn:microsoft.com/office/officeart/2005/8/layout/vList5"/>
    <dgm:cxn modelId="{CF3AB363-1662-425A-8FD6-D4A82D8D9A45}" type="presParOf" srcId="{6F245714-F4B5-440D-91D6-FE81988522BA}" destId="{7B51E1D4-AB46-4D7E-B075-7CFE5C15329F}" srcOrd="0" destOrd="0" presId="urn:microsoft.com/office/officeart/2005/8/layout/vList5"/>
    <dgm:cxn modelId="{18B67D1D-3975-45D8-BDB4-4B339DBA682E}" type="presParOf" srcId="{6F245714-F4B5-440D-91D6-FE81988522BA}" destId="{A3200224-2355-4D4E-8F81-E3F3480ADBA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AD5D7B-5E8D-4945-8E09-C8B6A7124A2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1E5EE791-082F-4321-B60A-AB2313EF28F8}">
      <dgm:prSet custT="1"/>
      <dgm:spPr/>
      <dgm:t>
        <a:bodyPr/>
        <a:lstStyle/>
        <a:p>
          <a:pPr rtl="0"/>
          <a:r>
            <a:rPr lang="es-MX" sz="2200" dirty="0" smtClean="0">
              <a:solidFill>
                <a:schemeClr val="bg1"/>
              </a:solidFill>
              <a:latin typeface="Calibri" pitchFamily="34" charset="0"/>
              <a:cs typeface="Calibri" pitchFamily="34" charset="0"/>
            </a:rPr>
            <a:t>Vacíos y ambigüedades en cuanto a responsabilidades sobre el ejercicio de los recursos del Fondo.</a:t>
          </a:r>
          <a:endParaRPr lang="es-MX" sz="2200" dirty="0">
            <a:solidFill>
              <a:schemeClr val="bg1"/>
            </a:solidFill>
          </a:endParaRPr>
        </a:p>
      </dgm:t>
    </dgm:pt>
    <dgm:pt modelId="{FE77417B-D82A-4BFE-BFD5-93B897FDC4E1}" type="parTrans" cxnId="{AC5AA5A7-D580-4391-9097-2D1FE3A6FFE2}">
      <dgm:prSet/>
      <dgm:spPr/>
      <dgm:t>
        <a:bodyPr/>
        <a:lstStyle/>
        <a:p>
          <a:endParaRPr lang="es-MX" sz="2200"/>
        </a:p>
      </dgm:t>
    </dgm:pt>
    <dgm:pt modelId="{644E7C0E-35DB-400D-B826-D33450FCF7F6}" type="sibTrans" cxnId="{AC5AA5A7-D580-4391-9097-2D1FE3A6FFE2}">
      <dgm:prSet/>
      <dgm:spPr/>
      <dgm:t>
        <a:bodyPr/>
        <a:lstStyle/>
        <a:p>
          <a:endParaRPr lang="es-MX" sz="2200"/>
        </a:p>
      </dgm:t>
    </dgm:pt>
    <dgm:pt modelId="{4C79DD09-4E7D-4842-9999-0F677EF8DD0B}">
      <dgm:prSet custT="1"/>
      <dgm:spPr/>
      <dgm:t>
        <a:bodyPr/>
        <a:lstStyle/>
        <a:p>
          <a:pPr rtl="0"/>
          <a:r>
            <a:rPr lang="es-MX" sz="2200" dirty="0" smtClean="0">
              <a:solidFill>
                <a:schemeClr val="bg1"/>
              </a:solidFill>
              <a:latin typeface="Calibri" pitchFamily="34" charset="0"/>
              <a:cs typeface="Calibri" pitchFamily="34" charset="0"/>
            </a:rPr>
            <a:t>Escasa participación de actores relevantes.</a:t>
          </a:r>
          <a:r>
            <a:rPr lang="es-MX" sz="2200" dirty="0" smtClean="0">
              <a:solidFill>
                <a:srgbClr val="7030A0"/>
              </a:solidFill>
              <a:latin typeface="Calibri" pitchFamily="34" charset="0"/>
              <a:cs typeface="Calibri" pitchFamily="34" charset="0"/>
            </a:rPr>
            <a:t>.</a:t>
          </a:r>
          <a:endParaRPr lang="es-MX" sz="2200" dirty="0"/>
        </a:p>
      </dgm:t>
    </dgm:pt>
    <dgm:pt modelId="{F29D10EA-9659-46DD-98B9-FB96009440BD}" type="parTrans" cxnId="{F3FF5343-551E-4CBA-89CC-F3CB74715867}">
      <dgm:prSet/>
      <dgm:spPr/>
      <dgm:t>
        <a:bodyPr/>
        <a:lstStyle/>
        <a:p>
          <a:endParaRPr lang="es-MX" sz="2200"/>
        </a:p>
      </dgm:t>
    </dgm:pt>
    <dgm:pt modelId="{E7CB392C-7959-48F6-B80F-6573F7E9459C}" type="sibTrans" cxnId="{F3FF5343-551E-4CBA-89CC-F3CB74715867}">
      <dgm:prSet/>
      <dgm:spPr/>
      <dgm:t>
        <a:bodyPr/>
        <a:lstStyle/>
        <a:p>
          <a:endParaRPr lang="es-MX" sz="2200"/>
        </a:p>
      </dgm:t>
    </dgm:pt>
    <dgm:pt modelId="{2FA19C52-9211-4EB4-A7DE-79AD412B3048}">
      <dgm:prSet custT="1"/>
      <dgm:spPr/>
      <dgm:t>
        <a:bodyPr/>
        <a:lstStyle/>
        <a:p>
          <a:pPr rtl="0"/>
          <a:r>
            <a:rPr lang="es-MX" sz="2200" dirty="0" smtClean="0">
              <a:solidFill>
                <a:schemeClr val="bg1"/>
              </a:solidFill>
              <a:latin typeface="Calibri" pitchFamily="34" charset="0"/>
              <a:cs typeface="Calibri" pitchFamily="34" charset="0"/>
            </a:rPr>
            <a:t>Desvinculación entre los procesos sustantivos: planeación estratégica, programación, asignación de recursos.</a:t>
          </a:r>
          <a:endParaRPr lang="es-MX" sz="2200" dirty="0">
            <a:solidFill>
              <a:schemeClr val="bg1"/>
            </a:solidFill>
          </a:endParaRPr>
        </a:p>
      </dgm:t>
    </dgm:pt>
    <dgm:pt modelId="{F886E6E9-C2AA-4E4E-B820-09B9041E8DC8}" type="parTrans" cxnId="{691905AB-4197-469D-A9D1-A98BB9EE4AC3}">
      <dgm:prSet/>
      <dgm:spPr/>
      <dgm:t>
        <a:bodyPr/>
        <a:lstStyle/>
        <a:p>
          <a:endParaRPr lang="es-MX" sz="2200"/>
        </a:p>
      </dgm:t>
    </dgm:pt>
    <dgm:pt modelId="{85C2F297-F66F-4D44-BF71-6578C6374717}" type="sibTrans" cxnId="{691905AB-4197-469D-A9D1-A98BB9EE4AC3}">
      <dgm:prSet/>
      <dgm:spPr/>
      <dgm:t>
        <a:bodyPr/>
        <a:lstStyle/>
        <a:p>
          <a:endParaRPr lang="es-MX" sz="2200"/>
        </a:p>
      </dgm:t>
    </dgm:pt>
    <dgm:pt modelId="{54E865E9-9194-490E-994C-6CC8E584ADAD}">
      <dgm:prSet custT="1"/>
      <dgm:spPr/>
      <dgm:t>
        <a:bodyPr/>
        <a:lstStyle/>
        <a:p>
          <a:pPr rtl="0"/>
          <a:r>
            <a:rPr lang="es-MX" sz="2200" dirty="0" smtClean="0">
              <a:solidFill>
                <a:schemeClr val="bg1"/>
              </a:solidFill>
              <a:latin typeface="Calibri" pitchFamily="34" charset="0"/>
              <a:cs typeface="Calibri" pitchFamily="34" charset="0"/>
            </a:rPr>
            <a:t>Poca vinculación con acciones de otros ámbitos de gobierno dirigidos al combate a la pobreza y rezago social.</a:t>
          </a:r>
          <a:endParaRPr lang="es-MX" sz="2200" dirty="0">
            <a:solidFill>
              <a:schemeClr val="bg1"/>
            </a:solidFill>
          </a:endParaRPr>
        </a:p>
      </dgm:t>
    </dgm:pt>
    <dgm:pt modelId="{836D7D55-E899-435A-AA3C-96FF12E906EE}" type="parTrans" cxnId="{046B1CBC-B116-4BFF-A05E-3FA086EB00BF}">
      <dgm:prSet/>
      <dgm:spPr/>
      <dgm:t>
        <a:bodyPr/>
        <a:lstStyle/>
        <a:p>
          <a:endParaRPr lang="es-MX" sz="2200"/>
        </a:p>
      </dgm:t>
    </dgm:pt>
    <dgm:pt modelId="{5AB8369A-5827-4872-8F54-17D1A917F36D}" type="sibTrans" cxnId="{046B1CBC-B116-4BFF-A05E-3FA086EB00BF}">
      <dgm:prSet/>
      <dgm:spPr/>
      <dgm:t>
        <a:bodyPr/>
        <a:lstStyle/>
        <a:p>
          <a:endParaRPr lang="es-MX" sz="2200"/>
        </a:p>
      </dgm:t>
    </dgm:pt>
    <dgm:pt modelId="{349D206B-9C64-4123-9A22-D446ADB430EB}" type="pres">
      <dgm:prSet presAssocID="{96AD5D7B-5E8D-4945-8E09-C8B6A7124A27}" presName="linear" presStyleCnt="0">
        <dgm:presLayoutVars>
          <dgm:animLvl val="lvl"/>
          <dgm:resizeHandles val="exact"/>
        </dgm:presLayoutVars>
      </dgm:prSet>
      <dgm:spPr/>
      <dgm:t>
        <a:bodyPr/>
        <a:lstStyle/>
        <a:p>
          <a:endParaRPr lang="es-MX"/>
        </a:p>
      </dgm:t>
    </dgm:pt>
    <dgm:pt modelId="{6FA4395A-D0A9-462B-9CAA-05930B0A77F2}" type="pres">
      <dgm:prSet presAssocID="{1E5EE791-082F-4321-B60A-AB2313EF28F8}" presName="parentText" presStyleLbl="node1" presStyleIdx="0" presStyleCnt="4">
        <dgm:presLayoutVars>
          <dgm:chMax val="0"/>
          <dgm:bulletEnabled val="1"/>
        </dgm:presLayoutVars>
      </dgm:prSet>
      <dgm:spPr/>
      <dgm:t>
        <a:bodyPr/>
        <a:lstStyle/>
        <a:p>
          <a:endParaRPr lang="es-MX"/>
        </a:p>
      </dgm:t>
    </dgm:pt>
    <dgm:pt modelId="{B4F0CC7B-A1CB-4E06-93E9-2D5E13888CF1}" type="pres">
      <dgm:prSet presAssocID="{644E7C0E-35DB-400D-B826-D33450FCF7F6}" presName="spacer" presStyleCnt="0"/>
      <dgm:spPr/>
    </dgm:pt>
    <dgm:pt modelId="{E1B0AE7D-32F1-4163-A3ED-51DB493FC6A6}" type="pres">
      <dgm:prSet presAssocID="{4C79DD09-4E7D-4842-9999-0F677EF8DD0B}" presName="parentText" presStyleLbl="node1" presStyleIdx="1" presStyleCnt="4">
        <dgm:presLayoutVars>
          <dgm:chMax val="0"/>
          <dgm:bulletEnabled val="1"/>
        </dgm:presLayoutVars>
      </dgm:prSet>
      <dgm:spPr/>
      <dgm:t>
        <a:bodyPr/>
        <a:lstStyle/>
        <a:p>
          <a:endParaRPr lang="es-MX"/>
        </a:p>
      </dgm:t>
    </dgm:pt>
    <dgm:pt modelId="{96DA3F52-99AE-46A5-BC6F-68138BD6B8A4}" type="pres">
      <dgm:prSet presAssocID="{E7CB392C-7959-48F6-B80F-6573F7E9459C}" presName="spacer" presStyleCnt="0"/>
      <dgm:spPr/>
    </dgm:pt>
    <dgm:pt modelId="{7E8A6B86-A6F1-41A2-A0E5-00F20EBB8AB2}" type="pres">
      <dgm:prSet presAssocID="{2FA19C52-9211-4EB4-A7DE-79AD412B3048}" presName="parentText" presStyleLbl="node1" presStyleIdx="2" presStyleCnt="4">
        <dgm:presLayoutVars>
          <dgm:chMax val="0"/>
          <dgm:bulletEnabled val="1"/>
        </dgm:presLayoutVars>
      </dgm:prSet>
      <dgm:spPr/>
      <dgm:t>
        <a:bodyPr/>
        <a:lstStyle/>
        <a:p>
          <a:endParaRPr lang="es-MX"/>
        </a:p>
      </dgm:t>
    </dgm:pt>
    <dgm:pt modelId="{2684214F-A025-4BFB-BC46-E0A44D483A2C}" type="pres">
      <dgm:prSet presAssocID="{85C2F297-F66F-4D44-BF71-6578C6374717}" presName="spacer" presStyleCnt="0"/>
      <dgm:spPr/>
    </dgm:pt>
    <dgm:pt modelId="{F9B3DA9D-A78C-4134-B495-BFFBA7CB474A}" type="pres">
      <dgm:prSet presAssocID="{54E865E9-9194-490E-994C-6CC8E584ADAD}" presName="parentText" presStyleLbl="node1" presStyleIdx="3" presStyleCnt="4">
        <dgm:presLayoutVars>
          <dgm:chMax val="0"/>
          <dgm:bulletEnabled val="1"/>
        </dgm:presLayoutVars>
      </dgm:prSet>
      <dgm:spPr/>
      <dgm:t>
        <a:bodyPr/>
        <a:lstStyle/>
        <a:p>
          <a:endParaRPr lang="es-MX"/>
        </a:p>
      </dgm:t>
    </dgm:pt>
  </dgm:ptLst>
  <dgm:cxnLst>
    <dgm:cxn modelId="{88C37472-C6BE-47BA-AB6A-5BD627121BCC}" type="presOf" srcId="{54E865E9-9194-490E-994C-6CC8E584ADAD}" destId="{F9B3DA9D-A78C-4134-B495-BFFBA7CB474A}" srcOrd="0" destOrd="0" presId="urn:microsoft.com/office/officeart/2005/8/layout/vList2"/>
    <dgm:cxn modelId="{F3FF5343-551E-4CBA-89CC-F3CB74715867}" srcId="{96AD5D7B-5E8D-4945-8E09-C8B6A7124A27}" destId="{4C79DD09-4E7D-4842-9999-0F677EF8DD0B}" srcOrd="1" destOrd="0" parTransId="{F29D10EA-9659-46DD-98B9-FB96009440BD}" sibTransId="{E7CB392C-7959-48F6-B80F-6573F7E9459C}"/>
    <dgm:cxn modelId="{046B1CBC-B116-4BFF-A05E-3FA086EB00BF}" srcId="{96AD5D7B-5E8D-4945-8E09-C8B6A7124A27}" destId="{54E865E9-9194-490E-994C-6CC8E584ADAD}" srcOrd="3" destOrd="0" parTransId="{836D7D55-E899-435A-AA3C-96FF12E906EE}" sibTransId="{5AB8369A-5827-4872-8F54-17D1A917F36D}"/>
    <dgm:cxn modelId="{691905AB-4197-469D-A9D1-A98BB9EE4AC3}" srcId="{96AD5D7B-5E8D-4945-8E09-C8B6A7124A27}" destId="{2FA19C52-9211-4EB4-A7DE-79AD412B3048}" srcOrd="2" destOrd="0" parTransId="{F886E6E9-C2AA-4E4E-B820-09B9041E8DC8}" sibTransId="{85C2F297-F66F-4D44-BF71-6578C6374717}"/>
    <dgm:cxn modelId="{AC5AA5A7-D580-4391-9097-2D1FE3A6FFE2}" srcId="{96AD5D7B-5E8D-4945-8E09-C8B6A7124A27}" destId="{1E5EE791-082F-4321-B60A-AB2313EF28F8}" srcOrd="0" destOrd="0" parTransId="{FE77417B-D82A-4BFE-BFD5-93B897FDC4E1}" sibTransId="{644E7C0E-35DB-400D-B826-D33450FCF7F6}"/>
    <dgm:cxn modelId="{E6AB1BA4-CEAB-4FA7-9981-DC8AA58CEE0A}" type="presOf" srcId="{1E5EE791-082F-4321-B60A-AB2313EF28F8}" destId="{6FA4395A-D0A9-462B-9CAA-05930B0A77F2}" srcOrd="0" destOrd="0" presId="urn:microsoft.com/office/officeart/2005/8/layout/vList2"/>
    <dgm:cxn modelId="{3BF32249-5696-48FE-92B1-AFCD0DBC4987}" type="presOf" srcId="{96AD5D7B-5E8D-4945-8E09-C8B6A7124A27}" destId="{349D206B-9C64-4123-9A22-D446ADB430EB}" srcOrd="0" destOrd="0" presId="urn:microsoft.com/office/officeart/2005/8/layout/vList2"/>
    <dgm:cxn modelId="{D4CA8AA7-ED42-4CFB-B1C8-EE5AEF474D1C}" type="presOf" srcId="{4C79DD09-4E7D-4842-9999-0F677EF8DD0B}" destId="{E1B0AE7D-32F1-4163-A3ED-51DB493FC6A6}" srcOrd="0" destOrd="0" presId="urn:microsoft.com/office/officeart/2005/8/layout/vList2"/>
    <dgm:cxn modelId="{56061C47-CCB8-4B54-9772-974FBCC5A844}" type="presOf" srcId="{2FA19C52-9211-4EB4-A7DE-79AD412B3048}" destId="{7E8A6B86-A6F1-41A2-A0E5-00F20EBB8AB2}" srcOrd="0" destOrd="0" presId="urn:microsoft.com/office/officeart/2005/8/layout/vList2"/>
    <dgm:cxn modelId="{4644D24A-F5D7-4F7F-ACDB-ADFEF3F16318}" type="presParOf" srcId="{349D206B-9C64-4123-9A22-D446ADB430EB}" destId="{6FA4395A-D0A9-462B-9CAA-05930B0A77F2}" srcOrd="0" destOrd="0" presId="urn:microsoft.com/office/officeart/2005/8/layout/vList2"/>
    <dgm:cxn modelId="{9CFB8AEA-A6E3-4866-9B3D-726DBE621BE7}" type="presParOf" srcId="{349D206B-9C64-4123-9A22-D446ADB430EB}" destId="{B4F0CC7B-A1CB-4E06-93E9-2D5E13888CF1}" srcOrd="1" destOrd="0" presId="urn:microsoft.com/office/officeart/2005/8/layout/vList2"/>
    <dgm:cxn modelId="{85FF4B5E-E4DA-4E87-ACE3-C54B4BB821E6}" type="presParOf" srcId="{349D206B-9C64-4123-9A22-D446ADB430EB}" destId="{E1B0AE7D-32F1-4163-A3ED-51DB493FC6A6}" srcOrd="2" destOrd="0" presId="urn:microsoft.com/office/officeart/2005/8/layout/vList2"/>
    <dgm:cxn modelId="{7870481F-1A51-40F9-9CC6-B13B356801CD}" type="presParOf" srcId="{349D206B-9C64-4123-9A22-D446ADB430EB}" destId="{96DA3F52-99AE-46A5-BC6F-68138BD6B8A4}" srcOrd="3" destOrd="0" presId="urn:microsoft.com/office/officeart/2005/8/layout/vList2"/>
    <dgm:cxn modelId="{F4DA9E5F-BBDE-4023-870D-953D95D48E87}" type="presParOf" srcId="{349D206B-9C64-4123-9A22-D446ADB430EB}" destId="{7E8A6B86-A6F1-41A2-A0E5-00F20EBB8AB2}" srcOrd="4" destOrd="0" presId="urn:microsoft.com/office/officeart/2005/8/layout/vList2"/>
    <dgm:cxn modelId="{952C0903-4EC8-4982-A054-578EB3C7DDD8}" type="presParOf" srcId="{349D206B-9C64-4123-9A22-D446ADB430EB}" destId="{2684214F-A025-4BFB-BC46-E0A44D483A2C}" srcOrd="5" destOrd="0" presId="urn:microsoft.com/office/officeart/2005/8/layout/vList2"/>
    <dgm:cxn modelId="{A3DB08CC-FA40-4C2A-B711-5C181FC8A3F2}" type="presParOf" srcId="{349D206B-9C64-4123-9A22-D446ADB430EB}" destId="{F9B3DA9D-A78C-4134-B495-BFFBA7CB474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AD5D7B-5E8D-4945-8E09-C8B6A7124A2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1E5EE791-082F-4321-B60A-AB2313EF28F8}">
      <dgm:prSet custT="1"/>
      <dgm:spPr/>
      <dgm:t>
        <a:bodyPr/>
        <a:lstStyle/>
        <a:p>
          <a:pPr rtl="0"/>
          <a:r>
            <a:rPr lang="es-MX" sz="2200" dirty="0" smtClean="0">
              <a:solidFill>
                <a:schemeClr val="bg1"/>
              </a:solidFill>
              <a:latin typeface="Calibri" pitchFamily="34" charset="0"/>
              <a:cs typeface="Calibri" pitchFamily="34" charset="0"/>
            </a:rPr>
            <a:t>Ventanas de mejora en la relación con los municipios: planeación, permisos, convenios: la aceptabilidad de las obras.</a:t>
          </a:r>
          <a:endParaRPr lang="es-MX" sz="2200" dirty="0">
            <a:solidFill>
              <a:schemeClr val="bg1"/>
            </a:solidFill>
          </a:endParaRPr>
        </a:p>
      </dgm:t>
    </dgm:pt>
    <dgm:pt modelId="{FE77417B-D82A-4BFE-BFD5-93B897FDC4E1}" type="parTrans" cxnId="{AC5AA5A7-D580-4391-9097-2D1FE3A6FFE2}">
      <dgm:prSet/>
      <dgm:spPr/>
      <dgm:t>
        <a:bodyPr/>
        <a:lstStyle/>
        <a:p>
          <a:endParaRPr lang="es-MX"/>
        </a:p>
      </dgm:t>
    </dgm:pt>
    <dgm:pt modelId="{644E7C0E-35DB-400D-B826-D33450FCF7F6}" type="sibTrans" cxnId="{AC5AA5A7-D580-4391-9097-2D1FE3A6FFE2}">
      <dgm:prSet/>
      <dgm:spPr/>
      <dgm:t>
        <a:bodyPr/>
        <a:lstStyle/>
        <a:p>
          <a:endParaRPr lang="es-MX"/>
        </a:p>
      </dgm:t>
    </dgm:pt>
    <dgm:pt modelId="{4C79DD09-4E7D-4842-9999-0F677EF8DD0B}">
      <dgm:prSet custT="1"/>
      <dgm:spPr/>
      <dgm:t>
        <a:bodyPr/>
        <a:lstStyle/>
        <a:p>
          <a:pPr rtl="0"/>
          <a:r>
            <a:rPr lang="es-MX" sz="2200" dirty="0" smtClean="0">
              <a:solidFill>
                <a:schemeClr val="bg1"/>
              </a:solidFill>
              <a:latin typeface="Calibri" pitchFamily="34" charset="0"/>
              <a:cs typeface="Calibri" pitchFamily="34" charset="0"/>
            </a:rPr>
            <a:t>Escaso ejercicio de búsqueda de sinergias y complementariedades con otras acciones dirigidas al combate a la pobreza extrema y rezago social</a:t>
          </a:r>
          <a:r>
            <a:rPr lang="es-MX" sz="2100" dirty="0" smtClean="0">
              <a:solidFill>
                <a:schemeClr val="bg1"/>
              </a:solidFill>
              <a:latin typeface="Calibri" pitchFamily="34" charset="0"/>
              <a:cs typeface="Calibri" pitchFamily="34" charset="0"/>
            </a:rPr>
            <a:t>.</a:t>
          </a:r>
          <a:endParaRPr lang="es-MX" sz="2100" dirty="0">
            <a:solidFill>
              <a:schemeClr val="bg1"/>
            </a:solidFill>
          </a:endParaRPr>
        </a:p>
      </dgm:t>
    </dgm:pt>
    <dgm:pt modelId="{F29D10EA-9659-46DD-98B9-FB96009440BD}" type="parTrans" cxnId="{F3FF5343-551E-4CBA-89CC-F3CB74715867}">
      <dgm:prSet/>
      <dgm:spPr/>
      <dgm:t>
        <a:bodyPr/>
        <a:lstStyle/>
        <a:p>
          <a:endParaRPr lang="es-MX"/>
        </a:p>
      </dgm:t>
    </dgm:pt>
    <dgm:pt modelId="{E7CB392C-7959-48F6-B80F-6573F7E9459C}" type="sibTrans" cxnId="{F3FF5343-551E-4CBA-89CC-F3CB74715867}">
      <dgm:prSet/>
      <dgm:spPr/>
      <dgm:t>
        <a:bodyPr/>
        <a:lstStyle/>
        <a:p>
          <a:endParaRPr lang="es-MX"/>
        </a:p>
      </dgm:t>
    </dgm:pt>
    <dgm:pt modelId="{2FA19C52-9211-4EB4-A7DE-79AD412B3048}">
      <dgm:prSet custT="1"/>
      <dgm:spPr/>
      <dgm:t>
        <a:bodyPr/>
        <a:lstStyle/>
        <a:p>
          <a:pPr rtl="0"/>
          <a:r>
            <a:rPr lang="es-MX" sz="2200" dirty="0" smtClean="0">
              <a:solidFill>
                <a:schemeClr val="bg1"/>
              </a:solidFill>
              <a:latin typeface="Calibri" pitchFamily="34" charset="0"/>
              <a:cs typeface="Calibri" pitchFamily="34" charset="0"/>
            </a:rPr>
            <a:t>Poca inclusión de mecanismos formales de contraloría social</a:t>
          </a:r>
          <a:r>
            <a:rPr lang="es-MX" sz="2100" dirty="0" smtClean="0">
              <a:solidFill>
                <a:schemeClr val="bg1"/>
              </a:solidFill>
              <a:latin typeface="Calibri" pitchFamily="34" charset="0"/>
              <a:cs typeface="Calibri" pitchFamily="34" charset="0"/>
            </a:rPr>
            <a:t>.</a:t>
          </a:r>
          <a:endParaRPr lang="es-MX" sz="2100" dirty="0">
            <a:solidFill>
              <a:schemeClr val="bg1"/>
            </a:solidFill>
          </a:endParaRPr>
        </a:p>
      </dgm:t>
    </dgm:pt>
    <dgm:pt modelId="{F886E6E9-C2AA-4E4E-B820-09B9041E8DC8}" type="parTrans" cxnId="{691905AB-4197-469D-A9D1-A98BB9EE4AC3}">
      <dgm:prSet/>
      <dgm:spPr/>
      <dgm:t>
        <a:bodyPr/>
        <a:lstStyle/>
        <a:p>
          <a:endParaRPr lang="es-MX"/>
        </a:p>
      </dgm:t>
    </dgm:pt>
    <dgm:pt modelId="{85C2F297-F66F-4D44-BF71-6578C6374717}" type="sibTrans" cxnId="{691905AB-4197-469D-A9D1-A98BB9EE4AC3}">
      <dgm:prSet/>
      <dgm:spPr/>
      <dgm:t>
        <a:bodyPr/>
        <a:lstStyle/>
        <a:p>
          <a:endParaRPr lang="es-MX"/>
        </a:p>
      </dgm:t>
    </dgm:pt>
    <dgm:pt modelId="{54E865E9-9194-490E-994C-6CC8E584ADAD}">
      <dgm:prSet custT="1"/>
      <dgm:spPr/>
      <dgm:t>
        <a:bodyPr/>
        <a:lstStyle/>
        <a:p>
          <a:pPr rtl="0"/>
          <a:r>
            <a:rPr lang="es-MX" sz="2200" dirty="0" smtClean="0">
              <a:solidFill>
                <a:schemeClr val="bg1"/>
              </a:solidFill>
              <a:latin typeface="Calibri" pitchFamily="34" charset="0"/>
              <a:cs typeface="Calibri" pitchFamily="34" charset="0"/>
            </a:rPr>
            <a:t>Toma de decisiones concentrada en Hacienda Estatal y Obras Públicas: inoperatividad del COPLADEMOR.</a:t>
          </a:r>
          <a:endParaRPr lang="es-MX" sz="2200" dirty="0">
            <a:solidFill>
              <a:schemeClr val="bg1"/>
            </a:solidFill>
          </a:endParaRPr>
        </a:p>
      </dgm:t>
    </dgm:pt>
    <dgm:pt modelId="{836D7D55-E899-435A-AA3C-96FF12E906EE}" type="parTrans" cxnId="{046B1CBC-B116-4BFF-A05E-3FA086EB00BF}">
      <dgm:prSet/>
      <dgm:spPr/>
      <dgm:t>
        <a:bodyPr/>
        <a:lstStyle/>
        <a:p>
          <a:endParaRPr lang="es-MX"/>
        </a:p>
      </dgm:t>
    </dgm:pt>
    <dgm:pt modelId="{5AB8369A-5827-4872-8F54-17D1A917F36D}" type="sibTrans" cxnId="{046B1CBC-B116-4BFF-A05E-3FA086EB00BF}">
      <dgm:prSet/>
      <dgm:spPr/>
      <dgm:t>
        <a:bodyPr/>
        <a:lstStyle/>
        <a:p>
          <a:endParaRPr lang="es-MX"/>
        </a:p>
      </dgm:t>
    </dgm:pt>
    <dgm:pt modelId="{349D206B-9C64-4123-9A22-D446ADB430EB}" type="pres">
      <dgm:prSet presAssocID="{96AD5D7B-5E8D-4945-8E09-C8B6A7124A27}" presName="linear" presStyleCnt="0">
        <dgm:presLayoutVars>
          <dgm:animLvl val="lvl"/>
          <dgm:resizeHandles val="exact"/>
        </dgm:presLayoutVars>
      </dgm:prSet>
      <dgm:spPr/>
      <dgm:t>
        <a:bodyPr/>
        <a:lstStyle/>
        <a:p>
          <a:endParaRPr lang="es-MX"/>
        </a:p>
      </dgm:t>
    </dgm:pt>
    <dgm:pt modelId="{6FA4395A-D0A9-462B-9CAA-05930B0A77F2}" type="pres">
      <dgm:prSet presAssocID="{1E5EE791-082F-4321-B60A-AB2313EF28F8}" presName="parentText" presStyleLbl="node1" presStyleIdx="0" presStyleCnt="4">
        <dgm:presLayoutVars>
          <dgm:chMax val="0"/>
          <dgm:bulletEnabled val="1"/>
        </dgm:presLayoutVars>
      </dgm:prSet>
      <dgm:spPr/>
      <dgm:t>
        <a:bodyPr/>
        <a:lstStyle/>
        <a:p>
          <a:endParaRPr lang="es-MX"/>
        </a:p>
      </dgm:t>
    </dgm:pt>
    <dgm:pt modelId="{B4F0CC7B-A1CB-4E06-93E9-2D5E13888CF1}" type="pres">
      <dgm:prSet presAssocID="{644E7C0E-35DB-400D-B826-D33450FCF7F6}" presName="spacer" presStyleCnt="0"/>
      <dgm:spPr/>
    </dgm:pt>
    <dgm:pt modelId="{E1B0AE7D-32F1-4163-A3ED-51DB493FC6A6}" type="pres">
      <dgm:prSet presAssocID="{4C79DD09-4E7D-4842-9999-0F677EF8DD0B}" presName="parentText" presStyleLbl="node1" presStyleIdx="1" presStyleCnt="4" custLinFactNeighborX="28" custLinFactNeighborY="-47111">
        <dgm:presLayoutVars>
          <dgm:chMax val="0"/>
          <dgm:bulletEnabled val="1"/>
        </dgm:presLayoutVars>
      </dgm:prSet>
      <dgm:spPr/>
      <dgm:t>
        <a:bodyPr/>
        <a:lstStyle/>
        <a:p>
          <a:endParaRPr lang="es-MX"/>
        </a:p>
      </dgm:t>
    </dgm:pt>
    <dgm:pt modelId="{96DA3F52-99AE-46A5-BC6F-68138BD6B8A4}" type="pres">
      <dgm:prSet presAssocID="{E7CB392C-7959-48F6-B80F-6573F7E9459C}" presName="spacer" presStyleCnt="0"/>
      <dgm:spPr/>
    </dgm:pt>
    <dgm:pt modelId="{7E8A6B86-A6F1-41A2-A0E5-00F20EBB8AB2}" type="pres">
      <dgm:prSet presAssocID="{2FA19C52-9211-4EB4-A7DE-79AD412B3048}" presName="parentText" presStyleLbl="node1" presStyleIdx="2" presStyleCnt="4">
        <dgm:presLayoutVars>
          <dgm:chMax val="0"/>
          <dgm:bulletEnabled val="1"/>
        </dgm:presLayoutVars>
      </dgm:prSet>
      <dgm:spPr/>
      <dgm:t>
        <a:bodyPr/>
        <a:lstStyle/>
        <a:p>
          <a:endParaRPr lang="es-MX"/>
        </a:p>
      </dgm:t>
    </dgm:pt>
    <dgm:pt modelId="{2684214F-A025-4BFB-BC46-E0A44D483A2C}" type="pres">
      <dgm:prSet presAssocID="{85C2F297-F66F-4D44-BF71-6578C6374717}" presName="spacer" presStyleCnt="0"/>
      <dgm:spPr/>
    </dgm:pt>
    <dgm:pt modelId="{F9B3DA9D-A78C-4134-B495-BFFBA7CB474A}" type="pres">
      <dgm:prSet presAssocID="{54E865E9-9194-490E-994C-6CC8E584ADAD}" presName="parentText" presStyleLbl="node1" presStyleIdx="3" presStyleCnt="4">
        <dgm:presLayoutVars>
          <dgm:chMax val="0"/>
          <dgm:bulletEnabled val="1"/>
        </dgm:presLayoutVars>
      </dgm:prSet>
      <dgm:spPr/>
      <dgm:t>
        <a:bodyPr/>
        <a:lstStyle/>
        <a:p>
          <a:endParaRPr lang="es-MX"/>
        </a:p>
      </dgm:t>
    </dgm:pt>
  </dgm:ptLst>
  <dgm:cxnLst>
    <dgm:cxn modelId="{691905AB-4197-469D-A9D1-A98BB9EE4AC3}" srcId="{96AD5D7B-5E8D-4945-8E09-C8B6A7124A27}" destId="{2FA19C52-9211-4EB4-A7DE-79AD412B3048}" srcOrd="2" destOrd="0" parTransId="{F886E6E9-C2AA-4E4E-B820-09B9041E8DC8}" sibTransId="{85C2F297-F66F-4D44-BF71-6578C6374717}"/>
    <dgm:cxn modelId="{EE636726-7EAF-4D7E-B18A-28707CCB75E8}" type="presOf" srcId="{1E5EE791-082F-4321-B60A-AB2313EF28F8}" destId="{6FA4395A-D0A9-462B-9CAA-05930B0A77F2}" srcOrd="0" destOrd="0" presId="urn:microsoft.com/office/officeart/2005/8/layout/vList2"/>
    <dgm:cxn modelId="{F3FF5343-551E-4CBA-89CC-F3CB74715867}" srcId="{96AD5D7B-5E8D-4945-8E09-C8B6A7124A27}" destId="{4C79DD09-4E7D-4842-9999-0F677EF8DD0B}" srcOrd="1" destOrd="0" parTransId="{F29D10EA-9659-46DD-98B9-FB96009440BD}" sibTransId="{E7CB392C-7959-48F6-B80F-6573F7E9459C}"/>
    <dgm:cxn modelId="{E7A79844-6728-461C-BFC1-187CFEA43BDD}" type="presOf" srcId="{54E865E9-9194-490E-994C-6CC8E584ADAD}" destId="{F9B3DA9D-A78C-4134-B495-BFFBA7CB474A}" srcOrd="0" destOrd="0" presId="urn:microsoft.com/office/officeart/2005/8/layout/vList2"/>
    <dgm:cxn modelId="{AC5AA5A7-D580-4391-9097-2D1FE3A6FFE2}" srcId="{96AD5D7B-5E8D-4945-8E09-C8B6A7124A27}" destId="{1E5EE791-082F-4321-B60A-AB2313EF28F8}" srcOrd="0" destOrd="0" parTransId="{FE77417B-D82A-4BFE-BFD5-93B897FDC4E1}" sibTransId="{644E7C0E-35DB-400D-B826-D33450FCF7F6}"/>
    <dgm:cxn modelId="{2E5E0FD6-0F65-4302-94DD-0EE5A0FB68ED}" type="presOf" srcId="{2FA19C52-9211-4EB4-A7DE-79AD412B3048}" destId="{7E8A6B86-A6F1-41A2-A0E5-00F20EBB8AB2}" srcOrd="0" destOrd="0" presId="urn:microsoft.com/office/officeart/2005/8/layout/vList2"/>
    <dgm:cxn modelId="{6548CE9C-7688-4AFF-BFE8-B91E34F7118F}" type="presOf" srcId="{96AD5D7B-5E8D-4945-8E09-C8B6A7124A27}" destId="{349D206B-9C64-4123-9A22-D446ADB430EB}" srcOrd="0" destOrd="0" presId="urn:microsoft.com/office/officeart/2005/8/layout/vList2"/>
    <dgm:cxn modelId="{046B1CBC-B116-4BFF-A05E-3FA086EB00BF}" srcId="{96AD5D7B-5E8D-4945-8E09-C8B6A7124A27}" destId="{54E865E9-9194-490E-994C-6CC8E584ADAD}" srcOrd="3" destOrd="0" parTransId="{836D7D55-E899-435A-AA3C-96FF12E906EE}" sibTransId="{5AB8369A-5827-4872-8F54-17D1A917F36D}"/>
    <dgm:cxn modelId="{C0C6A2A2-F8CE-41A1-9939-37C5B18B464A}" type="presOf" srcId="{4C79DD09-4E7D-4842-9999-0F677EF8DD0B}" destId="{E1B0AE7D-32F1-4163-A3ED-51DB493FC6A6}" srcOrd="0" destOrd="0" presId="urn:microsoft.com/office/officeart/2005/8/layout/vList2"/>
    <dgm:cxn modelId="{4ADE1178-CC64-4FC7-BECB-D8AB5E731B0D}" type="presParOf" srcId="{349D206B-9C64-4123-9A22-D446ADB430EB}" destId="{6FA4395A-D0A9-462B-9CAA-05930B0A77F2}" srcOrd="0" destOrd="0" presId="urn:microsoft.com/office/officeart/2005/8/layout/vList2"/>
    <dgm:cxn modelId="{937824F2-DB7A-4490-97C0-574F1391AD6D}" type="presParOf" srcId="{349D206B-9C64-4123-9A22-D446ADB430EB}" destId="{B4F0CC7B-A1CB-4E06-93E9-2D5E13888CF1}" srcOrd="1" destOrd="0" presId="urn:microsoft.com/office/officeart/2005/8/layout/vList2"/>
    <dgm:cxn modelId="{57F6A0B7-85C5-4F76-9EC2-06E00972025F}" type="presParOf" srcId="{349D206B-9C64-4123-9A22-D446ADB430EB}" destId="{E1B0AE7D-32F1-4163-A3ED-51DB493FC6A6}" srcOrd="2" destOrd="0" presId="urn:microsoft.com/office/officeart/2005/8/layout/vList2"/>
    <dgm:cxn modelId="{3A2F0397-E94A-48F6-A601-900856C57B6E}" type="presParOf" srcId="{349D206B-9C64-4123-9A22-D446ADB430EB}" destId="{96DA3F52-99AE-46A5-BC6F-68138BD6B8A4}" srcOrd="3" destOrd="0" presId="urn:microsoft.com/office/officeart/2005/8/layout/vList2"/>
    <dgm:cxn modelId="{44620730-53C7-4417-8AD0-06AF5483EC33}" type="presParOf" srcId="{349D206B-9C64-4123-9A22-D446ADB430EB}" destId="{7E8A6B86-A6F1-41A2-A0E5-00F20EBB8AB2}" srcOrd="4" destOrd="0" presId="urn:microsoft.com/office/officeart/2005/8/layout/vList2"/>
    <dgm:cxn modelId="{8125DDBD-0E0B-47DB-BA23-01EB1E29E33C}" type="presParOf" srcId="{349D206B-9C64-4123-9A22-D446ADB430EB}" destId="{2684214F-A025-4BFB-BC46-E0A44D483A2C}" srcOrd="5" destOrd="0" presId="urn:microsoft.com/office/officeart/2005/8/layout/vList2"/>
    <dgm:cxn modelId="{446A12EE-BE49-4DE7-BC47-C09EA87B0987}" type="presParOf" srcId="{349D206B-9C64-4123-9A22-D446ADB430EB}" destId="{F9B3DA9D-A78C-4134-B495-BFFBA7CB474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AD5D7B-5E8D-4945-8E09-C8B6A7124A2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1E5EE791-082F-4321-B60A-AB2313EF28F8}">
      <dgm:prSet custT="1"/>
      <dgm:spPr/>
      <dgm:t>
        <a:bodyPr/>
        <a:lstStyle/>
        <a:p>
          <a:pPr rtl="0"/>
          <a:r>
            <a:rPr lang="es-MX" sz="2200" dirty="0" smtClean="0">
              <a:solidFill>
                <a:schemeClr val="bg1"/>
              </a:solidFill>
              <a:latin typeface="Calibri" pitchFamily="34" charset="0"/>
              <a:cs typeface="Calibri" pitchFamily="34" charset="0"/>
            </a:rPr>
            <a:t>Antecedentes de malas practicas administrativas en el proceso de revisión y selección de contratistas.</a:t>
          </a:r>
          <a:endParaRPr lang="es-MX" sz="2200" dirty="0">
            <a:solidFill>
              <a:schemeClr val="bg1"/>
            </a:solidFill>
          </a:endParaRPr>
        </a:p>
      </dgm:t>
    </dgm:pt>
    <dgm:pt modelId="{FE77417B-D82A-4BFE-BFD5-93B897FDC4E1}" type="parTrans" cxnId="{AC5AA5A7-D580-4391-9097-2D1FE3A6FFE2}">
      <dgm:prSet/>
      <dgm:spPr/>
      <dgm:t>
        <a:bodyPr/>
        <a:lstStyle/>
        <a:p>
          <a:endParaRPr lang="es-MX"/>
        </a:p>
      </dgm:t>
    </dgm:pt>
    <dgm:pt modelId="{644E7C0E-35DB-400D-B826-D33450FCF7F6}" type="sibTrans" cxnId="{AC5AA5A7-D580-4391-9097-2D1FE3A6FFE2}">
      <dgm:prSet/>
      <dgm:spPr/>
      <dgm:t>
        <a:bodyPr/>
        <a:lstStyle/>
        <a:p>
          <a:endParaRPr lang="es-MX"/>
        </a:p>
      </dgm:t>
    </dgm:pt>
    <dgm:pt modelId="{4C79DD09-4E7D-4842-9999-0F677EF8DD0B}">
      <dgm:prSet custT="1"/>
      <dgm:spPr/>
      <dgm:t>
        <a:bodyPr/>
        <a:lstStyle/>
        <a:p>
          <a:pPr rtl="0"/>
          <a:r>
            <a:rPr lang="es-MX" sz="2200" dirty="0" smtClean="0">
              <a:solidFill>
                <a:schemeClr val="bg1"/>
              </a:solidFill>
              <a:latin typeface="Calibri" pitchFamily="34" charset="0"/>
              <a:cs typeface="Calibri" pitchFamily="34" charset="0"/>
            </a:rPr>
            <a:t>Escasa cultura de desempeño basado en resultados: indicadore</a:t>
          </a:r>
          <a:r>
            <a:rPr lang="es-MX" sz="2300" dirty="0" smtClean="0">
              <a:solidFill>
                <a:schemeClr val="bg1"/>
              </a:solidFill>
              <a:latin typeface="Calibri" pitchFamily="34" charset="0"/>
              <a:cs typeface="Calibri" pitchFamily="34" charset="0"/>
            </a:rPr>
            <a:t>s.</a:t>
          </a:r>
          <a:endParaRPr lang="es-MX" sz="2300" dirty="0">
            <a:solidFill>
              <a:schemeClr val="bg1"/>
            </a:solidFill>
          </a:endParaRPr>
        </a:p>
      </dgm:t>
    </dgm:pt>
    <dgm:pt modelId="{F29D10EA-9659-46DD-98B9-FB96009440BD}" type="parTrans" cxnId="{F3FF5343-551E-4CBA-89CC-F3CB74715867}">
      <dgm:prSet/>
      <dgm:spPr/>
      <dgm:t>
        <a:bodyPr/>
        <a:lstStyle/>
        <a:p>
          <a:endParaRPr lang="es-MX"/>
        </a:p>
      </dgm:t>
    </dgm:pt>
    <dgm:pt modelId="{E7CB392C-7959-48F6-B80F-6573F7E9459C}" type="sibTrans" cxnId="{F3FF5343-551E-4CBA-89CC-F3CB74715867}">
      <dgm:prSet/>
      <dgm:spPr/>
      <dgm:t>
        <a:bodyPr/>
        <a:lstStyle/>
        <a:p>
          <a:endParaRPr lang="es-MX"/>
        </a:p>
      </dgm:t>
    </dgm:pt>
    <dgm:pt modelId="{2FA19C52-9211-4EB4-A7DE-79AD412B3048}">
      <dgm:prSet custT="1"/>
      <dgm:spPr/>
      <dgm:t>
        <a:bodyPr/>
        <a:lstStyle/>
        <a:p>
          <a:pPr rtl="0"/>
          <a:r>
            <a:rPr lang="es-MX" sz="2200" dirty="0" smtClean="0">
              <a:solidFill>
                <a:schemeClr val="bg1"/>
              </a:solidFill>
              <a:latin typeface="Calibri" pitchFamily="34" charset="0"/>
              <a:cs typeface="Calibri" pitchFamily="34" charset="0"/>
            </a:rPr>
            <a:t>Limitaciones en recursos para seguimiento y control pero escaso uso de recursos por concepto de gastos indirectos (desconocimiento).</a:t>
          </a:r>
          <a:endParaRPr lang="es-MX" sz="2200" dirty="0">
            <a:solidFill>
              <a:schemeClr val="bg1"/>
            </a:solidFill>
          </a:endParaRPr>
        </a:p>
      </dgm:t>
    </dgm:pt>
    <dgm:pt modelId="{F886E6E9-C2AA-4E4E-B820-09B9041E8DC8}" type="parTrans" cxnId="{691905AB-4197-469D-A9D1-A98BB9EE4AC3}">
      <dgm:prSet/>
      <dgm:spPr/>
      <dgm:t>
        <a:bodyPr/>
        <a:lstStyle/>
        <a:p>
          <a:endParaRPr lang="es-MX"/>
        </a:p>
      </dgm:t>
    </dgm:pt>
    <dgm:pt modelId="{85C2F297-F66F-4D44-BF71-6578C6374717}" type="sibTrans" cxnId="{691905AB-4197-469D-A9D1-A98BB9EE4AC3}">
      <dgm:prSet/>
      <dgm:spPr/>
      <dgm:t>
        <a:bodyPr/>
        <a:lstStyle/>
        <a:p>
          <a:endParaRPr lang="es-MX"/>
        </a:p>
      </dgm:t>
    </dgm:pt>
    <dgm:pt modelId="{54E865E9-9194-490E-994C-6CC8E584ADAD}">
      <dgm:prSet custT="1"/>
      <dgm:spPr/>
      <dgm:t>
        <a:bodyPr/>
        <a:lstStyle/>
        <a:p>
          <a:pPr rtl="0"/>
          <a:r>
            <a:rPr lang="es-MX" sz="2200" dirty="0" smtClean="0">
              <a:solidFill>
                <a:schemeClr val="bg1"/>
              </a:solidFill>
              <a:latin typeface="Calibri" pitchFamily="34" charset="0"/>
              <a:cs typeface="Calibri" pitchFamily="34" charset="0"/>
            </a:rPr>
            <a:t>Ventanas de mejora en la integración y publicación de información</a:t>
          </a:r>
          <a:r>
            <a:rPr lang="es-MX" sz="2300" dirty="0" smtClean="0">
              <a:solidFill>
                <a:schemeClr val="bg1"/>
              </a:solidFill>
              <a:latin typeface="Calibri" pitchFamily="34" charset="0"/>
              <a:cs typeface="Calibri" pitchFamily="34" charset="0"/>
            </a:rPr>
            <a:t>.</a:t>
          </a:r>
          <a:endParaRPr lang="es-MX" sz="2300" dirty="0">
            <a:solidFill>
              <a:schemeClr val="bg1"/>
            </a:solidFill>
          </a:endParaRPr>
        </a:p>
      </dgm:t>
    </dgm:pt>
    <dgm:pt modelId="{836D7D55-E899-435A-AA3C-96FF12E906EE}" type="parTrans" cxnId="{046B1CBC-B116-4BFF-A05E-3FA086EB00BF}">
      <dgm:prSet/>
      <dgm:spPr/>
      <dgm:t>
        <a:bodyPr/>
        <a:lstStyle/>
        <a:p>
          <a:endParaRPr lang="es-MX"/>
        </a:p>
      </dgm:t>
    </dgm:pt>
    <dgm:pt modelId="{5AB8369A-5827-4872-8F54-17D1A917F36D}" type="sibTrans" cxnId="{046B1CBC-B116-4BFF-A05E-3FA086EB00BF}">
      <dgm:prSet/>
      <dgm:spPr/>
      <dgm:t>
        <a:bodyPr/>
        <a:lstStyle/>
        <a:p>
          <a:endParaRPr lang="es-MX"/>
        </a:p>
      </dgm:t>
    </dgm:pt>
    <dgm:pt modelId="{349D206B-9C64-4123-9A22-D446ADB430EB}" type="pres">
      <dgm:prSet presAssocID="{96AD5D7B-5E8D-4945-8E09-C8B6A7124A27}" presName="linear" presStyleCnt="0">
        <dgm:presLayoutVars>
          <dgm:animLvl val="lvl"/>
          <dgm:resizeHandles val="exact"/>
        </dgm:presLayoutVars>
      </dgm:prSet>
      <dgm:spPr/>
      <dgm:t>
        <a:bodyPr/>
        <a:lstStyle/>
        <a:p>
          <a:endParaRPr lang="es-MX"/>
        </a:p>
      </dgm:t>
    </dgm:pt>
    <dgm:pt modelId="{6FA4395A-D0A9-462B-9CAA-05930B0A77F2}" type="pres">
      <dgm:prSet presAssocID="{1E5EE791-082F-4321-B60A-AB2313EF28F8}" presName="parentText" presStyleLbl="node1" presStyleIdx="0" presStyleCnt="4" custLinFactNeighborX="1876" custLinFactNeighborY="-66923">
        <dgm:presLayoutVars>
          <dgm:chMax val="0"/>
          <dgm:bulletEnabled val="1"/>
        </dgm:presLayoutVars>
      </dgm:prSet>
      <dgm:spPr/>
      <dgm:t>
        <a:bodyPr/>
        <a:lstStyle/>
        <a:p>
          <a:endParaRPr lang="es-MX"/>
        </a:p>
      </dgm:t>
    </dgm:pt>
    <dgm:pt modelId="{B4F0CC7B-A1CB-4E06-93E9-2D5E13888CF1}" type="pres">
      <dgm:prSet presAssocID="{644E7C0E-35DB-400D-B826-D33450FCF7F6}" presName="spacer" presStyleCnt="0"/>
      <dgm:spPr/>
    </dgm:pt>
    <dgm:pt modelId="{E1B0AE7D-32F1-4163-A3ED-51DB493FC6A6}" type="pres">
      <dgm:prSet presAssocID="{4C79DD09-4E7D-4842-9999-0F677EF8DD0B}" presName="parentText" presStyleLbl="node1" presStyleIdx="1" presStyleCnt="4">
        <dgm:presLayoutVars>
          <dgm:chMax val="0"/>
          <dgm:bulletEnabled val="1"/>
        </dgm:presLayoutVars>
      </dgm:prSet>
      <dgm:spPr/>
      <dgm:t>
        <a:bodyPr/>
        <a:lstStyle/>
        <a:p>
          <a:endParaRPr lang="es-MX"/>
        </a:p>
      </dgm:t>
    </dgm:pt>
    <dgm:pt modelId="{96DA3F52-99AE-46A5-BC6F-68138BD6B8A4}" type="pres">
      <dgm:prSet presAssocID="{E7CB392C-7959-48F6-B80F-6573F7E9459C}" presName="spacer" presStyleCnt="0"/>
      <dgm:spPr/>
    </dgm:pt>
    <dgm:pt modelId="{7E8A6B86-A6F1-41A2-A0E5-00F20EBB8AB2}" type="pres">
      <dgm:prSet presAssocID="{2FA19C52-9211-4EB4-A7DE-79AD412B3048}" presName="parentText" presStyleLbl="node1" presStyleIdx="2" presStyleCnt="4">
        <dgm:presLayoutVars>
          <dgm:chMax val="0"/>
          <dgm:bulletEnabled val="1"/>
        </dgm:presLayoutVars>
      </dgm:prSet>
      <dgm:spPr/>
      <dgm:t>
        <a:bodyPr/>
        <a:lstStyle/>
        <a:p>
          <a:endParaRPr lang="es-MX"/>
        </a:p>
      </dgm:t>
    </dgm:pt>
    <dgm:pt modelId="{2684214F-A025-4BFB-BC46-E0A44D483A2C}" type="pres">
      <dgm:prSet presAssocID="{85C2F297-F66F-4D44-BF71-6578C6374717}" presName="spacer" presStyleCnt="0"/>
      <dgm:spPr/>
    </dgm:pt>
    <dgm:pt modelId="{F9B3DA9D-A78C-4134-B495-BFFBA7CB474A}" type="pres">
      <dgm:prSet presAssocID="{54E865E9-9194-490E-994C-6CC8E584ADAD}" presName="parentText" presStyleLbl="node1" presStyleIdx="3" presStyleCnt="4">
        <dgm:presLayoutVars>
          <dgm:chMax val="0"/>
          <dgm:bulletEnabled val="1"/>
        </dgm:presLayoutVars>
      </dgm:prSet>
      <dgm:spPr/>
      <dgm:t>
        <a:bodyPr/>
        <a:lstStyle/>
        <a:p>
          <a:endParaRPr lang="es-MX"/>
        </a:p>
      </dgm:t>
    </dgm:pt>
  </dgm:ptLst>
  <dgm:cxnLst>
    <dgm:cxn modelId="{691905AB-4197-469D-A9D1-A98BB9EE4AC3}" srcId="{96AD5D7B-5E8D-4945-8E09-C8B6A7124A27}" destId="{2FA19C52-9211-4EB4-A7DE-79AD412B3048}" srcOrd="2" destOrd="0" parTransId="{F886E6E9-C2AA-4E4E-B820-09B9041E8DC8}" sibTransId="{85C2F297-F66F-4D44-BF71-6578C6374717}"/>
    <dgm:cxn modelId="{2A400A4E-83E8-40BB-A959-CEA189B0123E}" type="presOf" srcId="{1E5EE791-082F-4321-B60A-AB2313EF28F8}" destId="{6FA4395A-D0A9-462B-9CAA-05930B0A77F2}" srcOrd="0" destOrd="0" presId="urn:microsoft.com/office/officeart/2005/8/layout/vList2"/>
    <dgm:cxn modelId="{57B2A4E8-79AF-4D9D-97D9-055F6B1AC120}" type="presOf" srcId="{2FA19C52-9211-4EB4-A7DE-79AD412B3048}" destId="{7E8A6B86-A6F1-41A2-A0E5-00F20EBB8AB2}" srcOrd="0" destOrd="0" presId="urn:microsoft.com/office/officeart/2005/8/layout/vList2"/>
    <dgm:cxn modelId="{F3FF5343-551E-4CBA-89CC-F3CB74715867}" srcId="{96AD5D7B-5E8D-4945-8E09-C8B6A7124A27}" destId="{4C79DD09-4E7D-4842-9999-0F677EF8DD0B}" srcOrd="1" destOrd="0" parTransId="{F29D10EA-9659-46DD-98B9-FB96009440BD}" sibTransId="{E7CB392C-7959-48F6-B80F-6573F7E9459C}"/>
    <dgm:cxn modelId="{AC5AA5A7-D580-4391-9097-2D1FE3A6FFE2}" srcId="{96AD5D7B-5E8D-4945-8E09-C8B6A7124A27}" destId="{1E5EE791-082F-4321-B60A-AB2313EF28F8}" srcOrd="0" destOrd="0" parTransId="{FE77417B-D82A-4BFE-BFD5-93B897FDC4E1}" sibTransId="{644E7C0E-35DB-400D-B826-D33450FCF7F6}"/>
    <dgm:cxn modelId="{78C251F9-ED78-4C52-85B6-76929A5BDB5B}" type="presOf" srcId="{54E865E9-9194-490E-994C-6CC8E584ADAD}" destId="{F9B3DA9D-A78C-4134-B495-BFFBA7CB474A}" srcOrd="0" destOrd="0" presId="urn:microsoft.com/office/officeart/2005/8/layout/vList2"/>
    <dgm:cxn modelId="{046B1CBC-B116-4BFF-A05E-3FA086EB00BF}" srcId="{96AD5D7B-5E8D-4945-8E09-C8B6A7124A27}" destId="{54E865E9-9194-490E-994C-6CC8E584ADAD}" srcOrd="3" destOrd="0" parTransId="{836D7D55-E899-435A-AA3C-96FF12E906EE}" sibTransId="{5AB8369A-5827-4872-8F54-17D1A917F36D}"/>
    <dgm:cxn modelId="{DF9516B4-1BAE-4540-8FFD-42B31B69463A}" type="presOf" srcId="{4C79DD09-4E7D-4842-9999-0F677EF8DD0B}" destId="{E1B0AE7D-32F1-4163-A3ED-51DB493FC6A6}" srcOrd="0" destOrd="0" presId="urn:microsoft.com/office/officeart/2005/8/layout/vList2"/>
    <dgm:cxn modelId="{6C73D05C-ED59-4243-968F-16C358091550}" type="presOf" srcId="{96AD5D7B-5E8D-4945-8E09-C8B6A7124A27}" destId="{349D206B-9C64-4123-9A22-D446ADB430EB}" srcOrd="0" destOrd="0" presId="urn:microsoft.com/office/officeart/2005/8/layout/vList2"/>
    <dgm:cxn modelId="{F8905E7C-5156-406F-853C-246E887D2FDC}" type="presParOf" srcId="{349D206B-9C64-4123-9A22-D446ADB430EB}" destId="{6FA4395A-D0A9-462B-9CAA-05930B0A77F2}" srcOrd="0" destOrd="0" presId="urn:microsoft.com/office/officeart/2005/8/layout/vList2"/>
    <dgm:cxn modelId="{959E1343-FD16-427B-A4C8-727109D3D26F}" type="presParOf" srcId="{349D206B-9C64-4123-9A22-D446ADB430EB}" destId="{B4F0CC7B-A1CB-4E06-93E9-2D5E13888CF1}" srcOrd="1" destOrd="0" presId="urn:microsoft.com/office/officeart/2005/8/layout/vList2"/>
    <dgm:cxn modelId="{71AD4479-FC64-427E-8043-DEAB2365B9E7}" type="presParOf" srcId="{349D206B-9C64-4123-9A22-D446ADB430EB}" destId="{E1B0AE7D-32F1-4163-A3ED-51DB493FC6A6}" srcOrd="2" destOrd="0" presId="urn:microsoft.com/office/officeart/2005/8/layout/vList2"/>
    <dgm:cxn modelId="{A1F09AA1-DBC5-424F-ABFE-6AF330496015}" type="presParOf" srcId="{349D206B-9C64-4123-9A22-D446ADB430EB}" destId="{96DA3F52-99AE-46A5-BC6F-68138BD6B8A4}" srcOrd="3" destOrd="0" presId="urn:microsoft.com/office/officeart/2005/8/layout/vList2"/>
    <dgm:cxn modelId="{26383F85-EE59-49EB-B1D3-A02B504959A8}" type="presParOf" srcId="{349D206B-9C64-4123-9A22-D446ADB430EB}" destId="{7E8A6B86-A6F1-41A2-A0E5-00F20EBB8AB2}" srcOrd="4" destOrd="0" presId="urn:microsoft.com/office/officeart/2005/8/layout/vList2"/>
    <dgm:cxn modelId="{7C123786-F858-41EB-AAB1-7CD42F7233B3}" type="presParOf" srcId="{349D206B-9C64-4123-9A22-D446ADB430EB}" destId="{2684214F-A025-4BFB-BC46-E0A44D483A2C}" srcOrd="5" destOrd="0" presId="urn:microsoft.com/office/officeart/2005/8/layout/vList2"/>
    <dgm:cxn modelId="{474AF707-ACDE-43AC-A601-E4DFB3FBB3CD}" type="presParOf" srcId="{349D206B-9C64-4123-9A22-D446ADB430EB}" destId="{F9B3DA9D-A78C-4134-B495-BFFBA7CB474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6AD5D7B-5E8D-4945-8E09-C8B6A7124A2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1E5EE791-082F-4321-B60A-AB2313EF28F8}">
      <dgm:prSet custT="1"/>
      <dgm:spPr/>
      <dgm:t>
        <a:bodyPr/>
        <a:lstStyle/>
        <a:p>
          <a:pPr rtl="0"/>
          <a:r>
            <a:rPr lang="es-MX" sz="2200" dirty="0" smtClean="0">
              <a:solidFill>
                <a:schemeClr val="bg1"/>
              </a:solidFill>
              <a:latin typeface="Calibri" pitchFamily="34" charset="0"/>
              <a:cs typeface="Calibri" pitchFamily="34" charset="0"/>
            </a:rPr>
            <a:t>No hay una ponderación entre elementos económicos y técnicos: criterios explícitos.</a:t>
          </a:r>
          <a:endParaRPr lang="es-MX" sz="2200" dirty="0">
            <a:solidFill>
              <a:schemeClr val="bg1"/>
            </a:solidFill>
          </a:endParaRPr>
        </a:p>
      </dgm:t>
    </dgm:pt>
    <dgm:pt modelId="{FE77417B-D82A-4BFE-BFD5-93B897FDC4E1}" type="parTrans" cxnId="{AC5AA5A7-D580-4391-9097-2D1FE3A6FFE2}">
      <dgm:prSet/>
      <dgm:spPr/>
      <dgm:t>
        <a:bodyPr/>
        <a:lstStyle/>
        <a:p>
          <a:endParaRPr lang="es-MX" sz="2200"/>
        </a:p>
      </dgm:t>
    </dgm:pt>
    <dgm:pt modelId="{644E7C0E-35DB-400D-B826-D33450FCF7F6}" type="sibTrans" cxnId="{AC5AA5A7-D580-4391-9097-2D1FE3A6FFE2}">
      <dgm:prSet/>
      <dgm:spPr/>
      <dgm:t>
        <a:bodyPr/>
        <a:lstStyle/>
        <a:p>
          <a:endParaRPr lang="es-MX" sz="2200"/>
        </a:p>
      </dgm:t>
    </dgm:pt>
    <dgm:pt modelId="{4C79DD09-4E7D-4842-9999-0F677EF8DD0B}">
      <dgm:prSet custT="1"/>
      <dgm:spPr/>
      <dgm:t>
        <a:bodyPr/>
        <a:lstStyle/>
        <a:p>
          <a:pPr rtl="0"/>
          <a:r>
            <a:rPr lang="es-MX" sz="2200" dirty="0" smtClean="0">
              <a:solidFill>
                <a:schemeClr val="bg1"/>
              </a:solidFill>
              <a:latin typeface="Calibri" pitchFamily="34" charset="0"/>
              <a:cs typeface="Calibri" pitchFamily="34" charset="0"/>
            </a:rPr>
            <a:t>Poca difusión  de Actas (dictámenes) sobre la asignación y selección de contratistas.</a:t>
          </a:r>
          <a:endParaRPr lang="es-MX" sz="2200" dirty="0">
            <a:solidFill>
              <a:schemeClr val="bg1"/>
            </a:solidFill>
          </a:endParaRPr>
        </a:p>
      </dgm:t>
    </dgm:pt>
    <dgm:pt modelId="{F29D10EA-9659-46DD-98B9-FB96009440BD}" type="parTrans" cxnId="{F3FF5343-551E-4CBA-89CC-F3CB74715867}">
      <dgm:prSet/>
      <dgm:spPr/>
      <dgm:t>
        <a:bodyPr/>
        <a:lstStyle/>
        <a:p>
          <a:endParaRPr lang="es-MX" sz="2200"/>
        </a:p>
      </dgm:t>
    </dgm:pt>
    <dgm:pt modelId="{E7CB392C-7959-48F6-B80F-6573F7E9459C}" type="sibTrans" cxnId="{F3FF5343-551E-4CBA-89CC-F3CB74715867}">
      <dgm:prSet/>
      <dgm:spPr/>
      <dgm:t>
        <a:bodyPr/>
        <a:lstStyle/>
        <a:p>
          <a:endParaRPr lang="es-MX" sz="2200"/>
        </a:p>
      </dgm:t>
    </dgm:pt>
    <dgm:pt modelId="{349D206B-9C64-4123-9A22-D446ADB430EB}" type="pres">
      <dgm:prSet presAssocID="{96AD5D7B-5E8D-4945-8E09-C8B6A7124A27}" presName="linear" presStyleCnt="0">
        <dgm:presLayoutVars>
          <dgm:animLvl val="lvl"/>
          <dgm:resizeHandles val="exact"/>
        </dgm:presLayoutVars>
      </dgm:prSet>
      <dgm:spPr/>
      <dgm:t>
        <a:bodyPr/>
        <a:lstStyle/>
        <a:p>
          <a:endParaRPr lang="es-MX"/>
        </a:p>
      </dgm:t>
    </dgm:pt>
    <dgm:pt modelId="{6FA4395A-D0A9-462B-9CAA-05930B0A77F2}" type="pres">
      <dgm:prSet presAssocID="{1E5EE791-082F-4321-B60A-AB2313EF28F8}" presName="parentText" presStyleLbl="node1" presStyleIdx="0" presStyleCnt="2" custScaleY="107423">
        <dgm:presLayoutVars>
          <dgm:chMax val="0"/>
          <dgm:bulletEnabled val="1"/>
        </dgm:presLayoutVars>
      </dgm:prSet>
      <dgm:spPr/>
      <dgm:t>
        <a:bodyPr/>
        <a:lstStyle/>
        <a:p>
          <a:endParaRPr lang="es-MX"/>
        </a:p>
      </dgm:t>
    </dgm:pt>
    <dgm:pt modelId="{B4F0CC7B-A1CB-4E06-93E9-2D5E13888CF1}" type="pres">
      <dgm:prSet presAssocID="{644E7C0E-35DB-400D-B826-D33450FCF7F6}" presName="spacer" presStyleCnt="0"/>
      <dgm:spPr/>
    </dgm:pt>
    <dgm:pt modelId="{E1B0AE7D-32F1-4163-A3ED-51DB493FC6A6}" type="pres">
      <dgm:prSet presAssocID="{4C79DD09-4E7D-4842-9999-0F677EF8DD0B}" presName="parentText" presStyleLbl="node1" presStyleIdx="1" presStyleCnt="2" custScaleY="109792" custLinFactNeighborX="2751" custLinFactNeighborY="85685">
        <dgm:presLayoutVars>
          <dgm:chMax val="0"/>
          <dgm:bulletEnabled val="1"/>
        </dgm:presLayoutVars>
      </dgm:prSet>
      <dgm:spPr/>
      <dgm:t>
        <a:bodyPr/>
        <a:lstStyle/>
        <a:p>
          <a:endParaRPr lang="es-MX"/>
        </a:p>
      </dgm:t>
    </dgm:pt>
  </dgm:ptLst>
  <dgm:cxnLst>
    <dgm:cxn modelId="{F228BEC2-FF8C-4E47-A4D7-920452315222}" type="presOf" srcId="{4C79DD09-4E7D-4842-9999-0F677EF8DD0B}" destId="{E1B0AE7D-32F1-4163-A3ED-51DB493FC6A6}" srcOrd="0" destOrd="0" presId="urn:microsoft.com/office/officeart/2005/8/layout/vList2"/>
    <dgm:cxn modelId="{F1655E48-2DEE-4D95-B6F0-A9740E636958}" type="presOf" srcId="{96AD5D7B-5E8D-4945-8E09-C8B6A7124A27}" destId="{349D206B-9C64-4123-9A22-D446ADB430EB}" srcOrd="0" destOrd="0" presId="urn:microsoft.com/office/officeart/2005/8/layout/vList2"/>
    <dgm:cxn modelId="{AC5AA5A7-D580-4391-9097-2D1FE3A6FFE2}" srcId="{96AD5D7B-5E8D-4945-8E09-C8B6A7124A27}" destId="{1E5EE791-082F-4321-B60A-AB2313EF28F8}" srcOrd="0" destOrd="0" parTransId="{FE77417B-D82A-4BFE-BFD5-93B897FDC4E1}" sibTransId="{644E7C0E-35DB-400D-B826-D33450FCF7F6}"/>
    <dgm:cxn modelId="{F3FF5343-551E-4CBA-89CC-F3CB74715867}" srcId="{96AD5D7B-5E8D-4945-8E09-C8B6A7124A27}" destId="{4C79DD09-4E7D-4842-9999-0F677EF8DD0B}" srcOrd="1" destOrd="0" parTransId="{F29D10EA-9659-46DD-98B9-FB96009440BD}" sibTransId="{E7CB392C-7959-48F6-B80F-6573F7E9459C}"/>
    <dgm:cxn modelId="{03F420A2-9D45-429F-BB7F-F572FF89DC18}" type="presOf" srcId="{1E5EE791-082F-4321-B60A-AB2313EF28F8}" destId="{6FA4395A-D0A9-462B-9CAA-05930B0A77F2}" srcOrd="0" destOrd="0" presId="urn:microsoft.com/office/officeart/2005/8/layout/vList2"/>
    <dgm:cxn modelId="{24F1E057-34CE-43C2-8CD3-351B1AA33519}" type="presParOf" srcId="{349D206B-9C64-4123-9A22-D446ADB430EB}" destId="{6FA4395A-D0A9-462B-9CAA-05930B0A77F2}" srcOrd="0" destOrd="0" presId="urn:microsoft.com/office/officeart/2005/8/layout/vList2"/>
    <dgm:cxn modelId="{775B8C54-26F6-4D0E-B288-0017F555BE83}" type="presParOf" srcId="{349D206B-9C64-4123-9A22-D446ADB430EB}" destId="{B4F0CC7B-A1CB-4E06-93E9-2D5E13888CF1}" srcOrd="1" destOrd="0" presId="urn:microsoft.com/office/officeart/2005/8/layout/vList2"/>
    <dgm:cxn modelId="{7B3CED99-7264-455A-97AD-958B0E713423}" type="presParOf" srcId="{349D206B-9C64-4123-9A22-D446ADB430EB}" destId="{E1B0AE7D-32F1-4163-A3ED-51DB493FC6A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6AD5D7B-5E8D-4945-8E09-C8B6A7124A2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1E5EE791-082F-4321-B60A-AB2313EF28F8}">
      <dgm:prSet custT="1"/>
      <dgm:spPr/>
      <dgm:t>
        <a:bodyPr/>
        <a:lstStyle/>
        <a:p>
          <a:pPr rtl="0"/>
          <a:r>
            <a:rPr lang="es-MX" sz="2200" dirty="0" smtClean="0">
              <a:solidFill>
                <a:schemeClr val="bg1"/>
              </a:solidFill>
              <a:latin typeface="Calibri" pitchFamily="34" charset="0"/>
              <a:cs typeface="Calibri" pitchFamily="34" charset="0"/>
            </a:rPr>
            <a:t>Dificultades en los procesos previos: validación presupuestal. Presiones que comprometen la calidad de las obras.</a:t>
          </a:r>
          <a:endParaRPr lang="es-MX" sz="2200" dirty="0">
            <a:solidFill>
              <a:schemeClr val="bg1"/>
            </a:solidFill>
          </a:endParaRPr>
        </a:p>
      </dgm:t>
    </dgm:pt>
    <dgm:pt modelId="{FE77417B-D82A-4BFE-BFD5-93B897FDC4E1}" type="parTrans" cxnId="{AC5AA5A7-D580-4391-9097-2D1FE3A6FFE2}">
      <dgm:prSet/>
      <dgm:spPr/>
      <dgm:t>
        <a:bodyPr/>
        <a:lstStyle/>
        <a:p>
          <a:endParaRPr lang="es-MX">
            <a:solidFill>
              <a:schemeClr val="bg1"/>
            </a:solidFill>
          </a:endParaRPr>
        </a:p>
      </dgm:t>
    </dgm:pt>
    <dgm:pt modelId="{644E7C0E-35DB-400D-B826-D33450FCF7F6}" type="sibTrans" cxnId="{AC5AA5A7-D580-4391-9097-2D1FE3A6FFE2}">
      <dgm:prSet/>
      <dgm:spPr/>
      <dgm:t>
        <a:bodyPr/>
        <a:lstStyle/>
        <a:p>
          <a:endParaRPr lang="es-MX">
            <a:solidFill>
              <a:schemeClr val="bg1"/>
            </a:solidFill>
          </a:endParaRPr>
        </a:p>
      </dgm:t>
    </dgm:pt>
    <dgm:pt modelId="{4C79DD09-4E7D-4842-9999-0F677EF8DD0B}">
      <dgm:prSet custT="1"/>
      <dgm:spPr/>
      <dgm:t>
        <a:bodyPr/>
        <a:lstStyle/>
        <a:p>
          <a:pPr rtl="0"/>
          <a:r>
            <a:rPr lang="es-MX" sz="2200" dirty="0" smtClean="0">
              <a:solidFill>
                <a:schemeClr val="bg1"/>
              </a:solidFill>
              <a:latin typeface="Calibri" pitchFamily="34" charset="0"/>
              <a:cs typeface="Calibri" pitchFamily="34" charset="0"/>
            </a:rPr>
            <a:t>Ventanas de mejora en la difusión sobre el desarrollo de las obras: evidencia documental.</a:t>
          </a:r>
          <a:endParaRPr lang="es-MX" sz="2200" dirty="0">
            <a:solidFill>
              <a:schemeClr val="bg1"/>
            </a:solidFill>
          </a:endParaRPr>
        </a:p>
      </dgm:t>
    </dgm:pt>
    <dgm:pt modelId="{F29D10EA-9659-46DD-98B9-FB96009440BD}" type="parTrans" cxnId="{F3FF5343-551E-4CBA-89CC-F3CB74715867}">
      <dgm:prSet/>
      <dgm:spPr/>
      <dgm:t>
        <a:bodyPr/>
        <a:lstStyle/>
        <a:p>
          <a:endParaRPr lang="es-MX">
            <a:solidFill>
              <a:schemeClr val="bg1"/>
            </a:solidFill>
          </a:endParaRPr>
        </a:p>
      </dgm:t>
    </dgm:pt>
    <dgm:pt modelId="{E7CB392C-7959-48F6-B80F-6573F7E9459C}" type="sibTrans" cxnId="{F3FF5343-551E-4CBA-89CC-F3CB74715867}">
      <dgm:prSet/>
      <dgm:spPr/>
      <dgm:t>
        <a:bodyPr/>
        <a:lstStyle/>
        <a:p>
          <a:endParaRPr lang="es-MX">
            <a:solidFill>
              <a:schemeClr val="bg1"/>
            </a:solidFill>
          </a:endParaRPr>
        </a:p>
      </dgm:t>
    </dgm:pt>
    <dgm:pt modelId="{2FA19C52-9211-4EB4-A7DE-79AD412B3048}">
      <dgm:prSet custT="1"/>
      <dgm:spPr/>
      <dgm:t>
        <a:bodyPr/>
        <a:lstStyle/>
        <a:p>
          <a:pPr rtl="0"/>
          <a:r>
            <a:rPr lang="es-MX" sz="2200" dirty="0" smtClean="0">
              <a:solidFill>
                <a:schemeClr val="bg1"/>
              </a:solidFill>
              <a:latin typeface="Calibri" pitchFamily="34" charset="0"/>
              <a:cs typeface="Calibri" pitchFamily="34" charset="0"/>
            </a:rPr>
            <a:t>Retrasos en el proceso de Entrega-recepción.</a:t>
          </a:r>
          <a:endParaRPr lang="es-MX" sz="2200" dirty="0">
            <a:solidFill>
              <a:schemeClr val="bg1"/>
            </a:solidFill>
          </a:endParaRPr>
        </a:p>
      </dgm:t>
    </dgm:pt>
    <dgm:pt modelId="{F886E6E9-C2AA-4E4E-B820-09B9041E8DC8}" type="parTrans" cxnId="{691905AB-4197-469D-A9D1-A98BB9EE4AC3}">
      <dgm:prSet/>
      <dgm:spPr/>
      <dgm:t>
        <a:bodyPr/>
        <a:lstStyle/>
        <a:p>
          <a:endParaRPr lang="es-MX">
            <a:solidFill>
              <a:schemeClr val="bg1"/>
            </a:solidFill>
          </a:endParaRPr>
        </a:p>
      </dgm:t>
    </dgm:pt>
    <dgm:pt modelId="{85C2F297-F66F-4D44-BF71-6578C6374717}" type="sibTrans" cxnId="{691905AB-4197-469D-A9D1-A98BB9EE4AC3}">
      <dgm:prSet/>
      <dgm:spPr/>
      <dgm:t>
        <a:bodyPr/>
        <a:lstStyle/>
        <a:p>
          <a:endParaRPr lang="es-MX">
            <a:solidFill>
              <a:schemeClr val="bg1"/>
            </a:solidFill>
          </a:endParaRPr>
        </a:p>
      </dgm:t>
    </dgm:pt>
    <dgm:pt modelId="{54E865E9-9194-490E-994C-6CC8E584ADAD}">
      <dgm:prSet custT="1"/>
      <dgm:spPr/>
      <dgm:t>
        <a:bodyPr/>
        <a:lstStyle/>
        <a:p>
          <a:pPr rtl="0"/>
          <a:r>
            <a:rPr lang="es-MX" sz="2200" dirty="0" smtClean="0">
              <a:solidFill>
                <a:schemeClr val="bg1"/>
              </a:solidFill>
              <a:latin typeface="Calibri" pitchFamily="34" charset="0"/>
              <a:cs typeface="Calibri" pitchFamily="34" charset="0"/>
            </a:rPr>
            <a:t>Dificultades para la aceptabilidad de las obras.</a:t>
          </a:r>
          <a:endParaRPr lang="es-MX" sz="2200" dirty="0">
            <a:solidFill>
              <a:schemeClr val="bg1"/>
            </a:solidFill>
          </a:endParaRPr>
        </a:p>
      </dgm:t>
    </dgm:pt>
    <dgm:pt modelId="{836D7D55-E899-435A-AA3C-96FF12E906EE}" type="parTrans" cxnId="{046B1CBC-B116-4BFF-A05E-3FA086EB00BF}">
      <dgm:prSet/>
      <dgm:spPr/>
      <dgm:t>
        <a:bodyPr/>
        <a:lstStyle/>
        <a:p>
          <a:endParaRPr lang="es-MX">
            <a:solidFill>
              <a:schemeClr val="bg1"/>
            </a:solidFill>
          </a:endParaRPr>
        </a:p>
      </dgm:t>
    </dgm:pt>
    <dgm:pt modelId="{5AB8369A-5827-4872-8F54-17D1A917F36D}" type="sibTrans" cxnId="{046B1CBC-B116-4BFF-A05E-3FA086EB00BF}">
      <dgm:prSet/>
      <dgm:spPr/>
      <dgm:t>
        <a:bodyPr/>
        <a:lstStyle/>
        <a:p>
          <a:endParaRPr lang="es-MX">
            <a:solidFill>
              <a:schemeClr val="bg1"/>
            </a:solidFill>
          </a:endParaRPr>
        </a:p>
      </dgm:t>
    </dgm:pt>
    <dgm:pt modelId="{349D206B-9C64-4123-9A22-D446ADB430EB}" type="pres">
      <dgm:prSet presAssocID="{96AD5D7B-5E8D-4945-8E09-C8B6A7124A27}" presName="linear" presStyleCnt="0">
        <dgm:presLayoutVars>
          <dgm:animLvl val="lvl"/>
          <dgm:resizeHandles val="exact"/>
        </dgm:presLayoutVars>
      </dgm:prSet>
      <dgm:spPr/>
      <dgm:t>
        <a:bodyPr/>
        <a:lstStyle/>
        <a:p>
          <a:endParaRPr lang="es-MX"/>
        </a:p>
      </dgm:t>
    </dgm:pt>
    <dgm:pt modelId="{6FA4395A-D0A9-462B-9CAA-05930B0A77F2}" type="pres">
      <dgm:prSet presAssocID="{1E5EE791-082F-4321-B60A-AB2313EF28F8}" presName="parentText" presStyleLbl="node1" presStyleIdx="0" presStyleCnt="4">
        <dgm:presLayoutVars>
          <dgm:chMax val="0"/>
          <dgm:bulletEnabled val="1"/>
        </dgm:presLayoutVars>
      </dgm:prSet>
      <dgm:spPr/>
      <dgm:t>
        <a:bodyPr/>
        <a:lstStyle/>
        <a:p>
          <a:endParaRPr lang="es-MX"/>
        </a:p>
      </dgm:t>
    </dgm:pt>
    <dgm:pt modelId="{B4F0CC7B-A1CB-4E06-93E9-2D5E13888CF1}" type="pres">
      <dgm:prSet presAssocID="{644E7C0E-35DB-400D-B826-D33450FCF7F6}" presName="spacer" presStyleCnt="0"/>
      <dgm:spPr/>
    </dgm:pt>
    <dgm:pt modelId="{E1B0AE7D-32F1-4163-A3ED-51DB493FC6A6}" type="pres">
      <dgm:prSet presAssocID="{4C79DD09-4E7D-4842-9999-0F677EF8DD0B}" presName="parentText" presStyleLbl="node1" presStyleIdx="1" presStyleCnt="4">
        <dgm:presLayoutVars>
          <dgm:chMax val="0"/>
          <dgm:bulletEnabled val="1"/>
        </dgm:presLayoutVars>
      </dgm:prSet>
      <dgm:spPr/>
      <dgm:t>
        <a:bodyPr/>
        <a:lstStyle/>
        <a:p>
          <a:endParaRPr lang="es-MX"/>
        </a:p>
      </dgm:t>
    </dgm:pt>
    <dgm:pt modelId="{96DA3F52-99AE-46A5-BC6F-68138BD6B8A4}" type="pres">
      <dgm:prSet presAssocID="{E7CB392C-7959-48F6-B80F-6573F7E9459C}" presName="spacer" presStyleCnt="0"/>
      <dgm:spPr/>
    </dgm:pt>
    <dgm:pt modelId="{7E8A6B86-A6F1-41A2-A0E5-00F20EBB8AB2}" type="pres">
      <dgm:prSet presAssocID="{2FA19C52-9211-4EB4-A7DE-79AD412B3048}" presName="parentText" presStyleLbl="node1" presStyleIdx="2" presStyleCnt="4">
        <dgm:presLayoutVars>
          <dgm:chMax val="0"/>
          <dgm:bulletEnabled val="1"/>
        </dgm:presLayoutVars>
      </dgm:prSet>
      <dgm:spPr/>
      <dgm:t>
        <a:bodyPr/>
        <a:lstStyle/>
        <a:p>
          <a:endParaRPr lang="es-MX"/>
        </a:p>
      </dgm:t>
    </dgm:pt>
    <dgm:pt modelId="{2684214F-A025-4BFB-BC46-E0A44D483A2C}" type="pres">
      <dgm:prSet presAssocID="{85C2F297-F66F-4D44-BF71-6578C6374717}" presName="spacer" presStyleCnt="0"/>
      <dgm:spPr/>
    </dgm:pt>
    <dgm:pt modelId="{F9B3DA9D-A78C-4134-B495-BFFBA7CB474A}" type="pres">
      <dgm:prSet presAssocID="{54E865E9-9194-490E-994C-6CC8E584ADAD}" presName="parentText" presStyleLbl="node1" presStyleIdx="3" presStyleCnt="4">
        <dgm:presLayoutVars>
          <dgm:chMax val="0"/>
          <dgm:bulletEnabled val="1"/>
        </dgm:presLayoutVars>
      </dgm:prSet>
      <dgm:spPr/>
      <dgm:t>
        <a:bodyPr/>
        <a:lstStyle/>
        <a:p>
          <a:endParaRPr lang="es-MX"/>
        </a:p>
      </dgm:t>
    </dgm:pt>
  </dgm:ptLst>
  <dgm:cxnLst>
    <dgm:cxn modelId="{F3FF5343-551E-4CBA-89CC-F3CB74715867}" srcId="{96AD5D7B-5E8D-4945-8E09-C8B6A7124A27}" destId="{4C79DD09-4E7D-4842-9999-0F677EF8DD0B}" srcOrd="1" destOrd="0" parTransId="{F29D10EA-9659-46DD-98B9-FB96009440BD}" sibTransId="{E7CB392C-7959-48F6-B80F-6573F7E9459C}"/>
    <dgm:cxn modelId="{046B1CBC-B116-4BFF-A05E-3FA086EB00BF}" srcId="{96AD5D7B-5E8D-4945-8E09-C8B6A7124A27}" destId="{54E865E9-9194-490E-994C-6CC8E584ADAD}" srcOrd="3" destOrd="0" parTransId="{836D7D55-E899-435A-AA3C-96FF12E906EE}" sibTransId="{5AB8369A-5827-4872-8F54-17D1A917F36D}"/>
    <dgm:cxn modelId="{E092B3FE-7FAB-4189-AC60-7B3DBF708D1C}" type="presOf" srcId="{4C79DD09-4E7D-4842-9999-0F677EF8DD0B}" destId="{E1B0AE7D-32F1-4163-A3ED-51DB493FC6A6}" srcOrd="0" destOrd="0" presId="urn:microsoft.com/office/officeart/2005/8/layout/vList2"/>
    <dgm:cxn modelId="{691905AB-4197-469D-A9D1-A98BB9EE4AC3}" srcId="{96AD5D7B-5E8D-4945-8E09-C8B6A7124A27}" destId="{2FA19C52-9211-4EB4-A7DE-79AD412B3048}" srcOrd="2" destOrd="0" parTransId="{F886E6E9-C2AA-4E4E-B820-09B9041E8DC8}" sibTransId="{85C2F297-F66F-4D44-BF71-6578C6374717}"/>
    <dgm:cxn modelId="{6DAC64C1-157B-464F-8037-3B2346C13309}" type="presOf" srcId="{1E5EE791-082F-4321-B60A-AB2313EF28F8}" destId="{6FA4395A-D0A9-462B-9CAA-05930B0A77F2}" srcOrd="0" destOrd="0" presId="urn:microsoft.com/office/officeart/2005/8/layout/vList2"/>
    <dgm:cxn modelId="{AC5AA5A7-D580-4391-9097-2D1FE3A6FFE2}" srcId="{96AD5D7B-5E8D-4945-8E09-C8B6A7124A27}" destId="{1E5EE791-082F-4321-B60A-AB2313EF28F8}" srcOrd="0" destOrd="0" parTransId="{FE77417B-D82A-4BFE-BFD5-93B897FDC4E1}" sibTransId="{644E7C0E-35DB-400D-B826-D33450FCF7F6}"/>
    <dgm:cxn modelId="{0C089128-8CDF-45C0-80CC-586CEDF7236D}" type="presOf" srcId="{2FA19C52-9211-4EB4-A7DE-79AD412B3048}" destId="{7E8A6B86-A6F1-41A2-A0E5-00F20EBB8AB2}" srcOrd="0" destOrd="0" presId="urn:microsoft.com/office/officeart/2005/8/layout/vList2"/>
    <dgm:cxn modelId="{47BBF325-B6ED-4A6B-903C-9A606BAFE676}" type="presOf" srcId="{54E865E9-9194-490E-994C-6CC8E584ADAD}" destId="{F9B3DA9D-A78C-4134-B495-BFFBA7CB474A}" srcOrd="0" destOrd="0" presId="urn:microsoft.com/office/officeart/2005/8/layout/vList2"/>
    <dgm:cxn modelId="{2A8896A9-B0F8-4CB2-B659-16963D58752A}" type="presOf" srcId="{96AD5D7B-5E8D-4945-8E09-C8B6A7124A27}" destId="{349D206B-9C64-4123-9A22-D446ADB430EB}" srcOrd="0" destOrd="0" presId="urn:microsoft.com/office/officeart/2005/8/layout/vList2"/>
    <dgm:cxn modelId="{7AA5DCC9-3C53-4DDE-826B-C61FF615F859}" type="presParOf" srcId="{349D206B-9C64-4123-9A22-D446ADB430EB}" destId="{6FA4395A-D0A9-462B-9CAA-05930B0A77F2}" srcOrd="0" destOrd="0" presId="urn:microsoft.com/office/officeart/2005/8/layout/vList2"/>
    <dgm:cxn modelId="{96EFD932-5060-4926-A6B2-2C3A9F7EBB7C}" type="presParOf" srcId="{349D206B-9C64-4123-9A22-D446ADB430EB}" destId="{B4F0CC7B-A1CB-4E06-93E9-2D5E13888CF1}" srcOrd="1" destOrd="0" presId="urn:microsoft.com/office/officeart/2005/8/layout/vList2"/>
    <dgm:cxn modelId="{9C74ACFF-A709-4195-88FA-B71BBDE4AB50}" type="presParOf" srcId="{349D206B-9C64-4123-9A22-D446ADB430EB}" destId="{E1B0AE7D-32F1-4163-A3ED-51DB493FC6A6}" srcOrd="2" destOrd="0" presId="urn:microsoft.com/office/officeart/2005/8/layout/vList2"/>
    <dgm:cxn modelId="{F7C6129D-A77C-4FB8-98CE-DE8E442199A4}" type="presParOf" srcId="{349D206B-9C64-4123-9A22-D446ADB430EB}" destId="{96DA3F52-99AE-46A5-BC6F-68138BD6B8A4}" srcOrd="3" destOrd="0" presId="urn:microsoft.com/office/officeart/2005/8/layout/vList2"/>
    <dgm:cxn modelId="{0BCFDCC4-3859-4A1B-8B8C-701E1296D14A}" type="presParOf" srcId="{349D206B-9C64-4123-9A22-D446ADB430EB}" destId="{7E8A6B86-A6F1-41A2-A0E5-00F20EBB8AB2}" srcOrd="4" destOrd="0" presId="urn:microsoft.com/office/officeart/2005/8/layout/vList2"/>
    <dgm:cxn modelId="{4F35D654-37DE-4996-9364-BF924B5B1AAA}" type="presParOf" srcId="{349D206B-9C64-4123-9A22-D446ADB430EB}" destId="{2684214F-A025-4BFB-BC46-E0A44D483A2C}" srcOrd="5" destOrd="0" presId="urn:microsoft.com/office/officeart/2005/8/layout/vList2"/>
    <dgm:cxn modelId="{FACBF4C8-CD6B-43E3-9A40-8CF948ECC3F3}" type="presParOf" srcId="{349D206B-9C64-4123-9A22-D446ADB430EB}" destId="{F9B3DA9D-A78C-4134-B495-BFFBA7CB474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AD5D7B-5E8D-4945-8E09-C8B6A7124A2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1E5EE791-082F-4321-B60A-AB2313EF28F8}">
      <dgm:prSet/>
      <dgm:spPr/>
      <dgm:t>
        <a:bodyPr/>
        <a:lstStyle/>
        <a:p>
          <a:pPr rtl="0"/>
          <a:r>
            <a:rPr lang="es-MX" dirty="0" smtClean="0">
              <a:solidFill>
                <a:schemeClr val="bg1"/>
              </a:solidFill>
              <a:latin typeface="Calibri" pitchFamily="34" charset="0"/>
              <a:cs typeface="Calibri" pitchFamily="34" charset="0"/>
            </a:rPr>
            <a:t>Escasa supervisión de la integración de información de indicadores y avance físico y financiero: Hacienda y Obras Públicas.</a:t>
          </a:r>
          <a:endParaRPr lang="es-MX" dirty="0">
            <a:solidFill>
              <a:schemeClr val="bg1"/>
            </a:solidFill>
          </a:endParaRPr>
        </a:p>
      </dgm:t>
    </dgm:pt>
    <dgm:pt modelId="{FE77417B-D82A-4BFE-BFD5-93B897FDC4E1}" type="parTrans" cxnId="{AC5AA5A7-D580-4391-9097-2D1FE3A6FFE2}">
      <dgm:prSet/>
      <dgm:spPr/>
      <dgm:t>
        <a:bodyPr/>
        <a:lstStyle/>
        <a:p>
          <a:endParaRPr lang="es-MX">
            <a:solidFill>
              <a:schemeClr val="bg1"/>
            </a:solidFill>
          </a:endParaRPr>
        </a:p>
      </dgm:t>
    </dgm:pt>
    <dgm:pt modelId="{644E7C0E-35DB-400D-B826-D33450FCF7F6}" type="sibTrans" cxnId="{AC5AA5A7-D580-4391-9097-2D1FE3A6FFE2}">
      <dgm:prSet/>
      <dgm:spPr/>
      <dgm:t>
        <a:bodyPr/>
        <a:lstStyle/>
        <a:p>
          <a:endParaRPr lang="es-MX">
            <a:solidFill>
              <a:schemeClr val="bg1"/>
            </a:solidFill>
          </a:endParaRPr>
        </a:p>
      </dgm:t>
    </dgm:pt>
    <dgm:pt modelId="{4C79DD09-4E7D-4842-9999-0F677EF8DD0B}">
      <dgm:prSet/>
      <dgm:spPr/>
      <dgm:t>
        <a:bodyPr/>
        <a:lstStyle/>
        <a:p>
          <a:pPr rtl="0"/>
          <a:r>
            <a:rPr lang="es-MX" dirty="0" smtClean="0">
              <a:solidFill>
                <a:schemeClr val="bg1"/>
              </a:solidFill>
              <a:latin typeface="Calibri" pitchFamily="34" charset="0"/>
              <a:cs typeface="Calibri" pitchFamily="34" charset="0"/>
            </a:rPr>
            <a:t>Limitaciones en los  flujos de información entre Obras Públicas y Hacienda</a:t>
          </a:r>
          <a:endParaRPr lang="es-MX" dirty="0">
            <a:solidFill>
              <a:schemeClr val="bg1"/>
            </a:solidFill>
          </a:endParaRPr>
        </a:p>
      </dgm:t>
    </dgm:pt>
    <dgm:pt modelId="{F29D10EA-9659-46DD-98B9-FB96009440BD}" type="parTrans" cxnId="{F3FF5343-551E-4CBA-89CC-F3CB74715867}">
      <dgm:prSet/>
      <dgm:spPr/>
      <dgm:t>
        <a:bodyPr/>
        <a:lstStyle/>
        <a:p>
          <a:endParaRPr lang="es-MX">
            <a:solidFill>
              <a:schemeClr val="bg1"/>
            </a:solidFill>
          </a:endParaRPr>
        </a:p>
      </dgm:t>
    </dgm:pt>
    <dgm:pt modelId="{E7CB392C-7959-48F6-B80F-6573F7E9459C}" type="sibTrans" cxnId="{F3FF5343-551E-4CBA-89CC-F3CB74715867}">
      <dgm:prSet/>
      <dgm:spPr/>
      <dgm:t>
        <a:bodyPr/>
        <a:lstStyle/>
        <a:p>
          <a:endParaRPr lang="es-MX">
            <a:solidFill>
              <a:schemeClr val="bg1"/>
            </a:solidFill>
          </a:endParaRPr>
        </a:p>
      </dgm:t>
    </dgm:pt>
    <dgm:pt modelId="{2FA19C52-9211-4EB4-A7DE-79AD412B3048}">
      <dgm:prSet/>
      <dgm:spPr/>
      <dgm:t>
        <a:bodyPr/>
        <a:lstStyle/>
        <a:p>
          <a:pPr rtl="0"/>
          <a:r>
            <a:rPr lang="es-MX" dirty="0" smtClean="0">
              <a:solidFill>
                <a:schemeClr val="bg1"/>
              </a:solidFill>
              <a:latin typeface="Calibri" pitchFamily="34" charset="0"/>
              <a:cs typeface="Calibri" pitchFamily="34" charset="0"/>
            </a:rPr>
            <a:t>Principios de armonización contable: información insuficiente sobre el ejercicio de los recursos del Fondo.</a:t>
          </a:r>
          <a:endParaRPr lang="es-MX" dirty="0">
            <a:solidFill>
              <a:schemeClr val="bg1"/>
            </a:solidFill>
          </a:endParaRPr>
        </a:p>
      </dgm:t>
    </dgm:pt>
    <dgm:pt modelId="{F886E6E9-C2AA-4E4E-B820-09B9041E8DC8}" type="parTrans" cxnId="{691905AB-4197-469D-A9D1-A98BB9EE4AC3}">
      <dgm:prSet/>
      <dgm:spPr/>
      <dgm:t>
        <a:bodyPr/>
        <a:lstStyle/>
        <a:p>
          <a:endParaRPr lang="es-MX">
            <a:solidFill>
              <a:schemeClr val="bg1"/>
            </a:solidFill>
          </a:endParaRPr>
        </a:p>
      </dgm:t>
    </dgm:pt>
    <dgm:pt modelId="{85C2F297-F66F-4D44-BF71-6578C6374717}" type="sibTrans" cxnId="{691905AB-4197-469D-A9D1-A98BB9EE4AC3}">
      <dgm:prSet/>
      <dgm:spPr/>
      <dgm:t>
        <a:bodyPr/>
        <a:lstStyle/>
        <a:p>
          <a:endParaRPr lang="es-MX">
            <a:solidFill>
              <a:schemeClr val="bg1"/>
            </a:solidFill>
          </a:endParaRPr>
        </a:p>
      </dgm:t>
    </dgm:pt>
    <dgm:pt modelId="{54E865E9-9194-490E-994C-6CC8E584ADAD}">
      <dgm:prSet/>
      <dgm:spPr/>
      <dgm:t>
        <a:bodyPr/>
        <a:lstStyle/>
        <a:p>
          <a:pPr rtl="0"/>
          <a:r>
            <a:rPr lang="es-MX" dirty="0" smtClean="0">
              <a:solidFill>
                <a:schemeClr val="bg1"/>
              </a:solidFill>
              <a:latin typeface="Calibri" pitchFamily="34" charset="0"/>
              <a:cs typeface="Calibri" pitchFamily="34" charset="0"/>
            </a:rPr>
            <a:t>Poco uso sistemático de la Bitácora electrónica: integración de información con fines de seguimiento.</a:t>
          </a:r>
          <a:endParaRPr lang="es-MX" dirty="0">
            <a:solidFill>
              <a:schemeClr val="bg1"/>
            </a:solidFill>
          </a:endParaRPr>
        </a:p>
      </dgm:t>
    </dgm:pt>
    <dgm:pt modelId="{836D7D55-E899-435A-AA3C-96FF12E906EE}" type="parTrans" cxnId="{046B1CBC-B116-4BFF-A05E-3FA086EB00BF}">
      <dgm:prSet/>
      <dgm:spPr/>
      <dgm:t>
        <a:bodyPr/>
        <a:lstStyle/>
        <a:p>
          <a:endParaRPr lang="es-MX">
            <a:solidFill>
              <a:schemeClr val="bg1"/>
            </a:solidFill>
          </a:endParaRPr>
        </a:p>
      </dgm:t>
    </dgm:pt>
    <dgm:pt modelId="{5AB8369A-5827-4872-8F54-17D1A917F36D}" type="sibTrans" cxnId="{046B1CBC-B116-4BFF-A05E-3FA086EB00BF}">
      <dgm:prSet/>
      <dgm:spPr/>
      <dgm:t>
        <a:bodyPr/>
        <a:lstStyle/>
        <a:p>
          <a:endParaRPr lang="es-MX">
            <a:solidFill>
              <a:schemeClr val="bg1"/>
            </a:solidFill>
          </a:endParaRPr>
        </a:p>
      </dgm:t>
    </dgm:pt>
    <dgm:pt modelId="{C0F2D088-F2A8-481D-8A38-CEECFB93F83F}">
      <dgm:prSet/>
      <dgm:spPr/>
      <dgm:t>
        <a:bodyPr/>
        <a:lstStyle/>
        <a:p>
          <a:pPr rtl="0"/>
          <a:r>
            <a:rPr lang="es-MX" dirty="0" smtClean="0">
              <a:solidFill>
                <a:schemeClr val="bg1"/>
              </a:solidFill>
              <a:latin typeface="Calibri" pitchFamily="34" charset="0"/>
              <a:cs typeface="Calibri" pitchFamily="34" charset="0"/>
            </a:rPr>
            <a:t>Incumplimiento con la periodicidad de las estimaciones.</a:t>
          </a:r>
          <a:endParaRPr lang="es-MX" dirty="0">
            <a:solidFill>
              <a:schemeClr val="bg1"/>
            </a:solidFill>
          </a:endParaRPr>
        </a:p>
      </dgm:t>
    </dgm:pt>
    <dgm:pt modelId="{E662965F-D578-4212-86D2-E04972E33A31}" type="parTrans" cxnId="{899ACF48-C7E7-4DA8-9609-FB05364C6C95}">
      <dgm:prSet/>
      <dgm:spPr/>
      <dgm:t>
        <a:bodyPr/>
        <a:lstStyle/>
        <a:p>
          <a:endParaRPr lang="es-MX"/>
        </a:p>
      </dgm:t>
    </dgm:pt>
    <dgm:pt modelId="{047071DE-6EF9-4545-B991-73EB48A8C570}" type="sibTrans" cxnId="{899ACF48-C7E7-4DA8-9609-FB05364C6C95}">
      <dgm:prSet/>
      <dgm:spPr/>
      <dgm:t>
        <a:bodyPr/>
        <a:lstStyle/>
        <a:p>
          <a:endParaRPr lang="es-MX"/>
        </a:p>
      </dgm:t>
    </dgm:pt>
    <dgm:pt modelId="{349D206B-9C64-4123-9A22-D446ADB430EB}" type="pres">
      <dgm:prSet presAssocID="{96AD5D7B-5E8D-4945-8E09-C8B6A7124A27}" presName="linear" presStyleCnt="0">
        <dgm:presLayoutVars>
          <dgm:animLvl val="lvl"/>
          <dgm:resizeHandles val="exact"/>
        </dgm:presLayoutVars>
      </dgm:prSet>
      <dgm:spPr/>
      <dgm:t>
        <a:bodyPr/>
        <a:lstStyle/>
        <a:p>
          <a:endParaRPr lang="es-MX"/>
        </a:p>
      </dgm:t>
    </dgm:pt>
    <dgm:pt modelId="{6FA4395A-D0A9-462B-9CAA-05930B0A77F2}" type="pres">
      <dgm:prSet presAssocID="{1E5EE791-082F-4321-B60A-AB2313EF28F8}" presName="parentText" presStyleLbl="node1" presStyleIdx="0" presStyleCnt="5">
        <dgm:presLayoutVars>
          <dgm:chMax val="0"/>
          <dgm:bulletEnabled val="1"/>
        </dgm:presLayoutVars>
      </dgm:prSet>
      <dgm:spPr/>
      <dgm:t>
        <a:bodyPr/>
        <a:lstStyle/>
        <a:p>
          <a:endParaRPr lang="es-MX"/>
        </a:p>
      </dgm:t>
    </dgm:pt>
    <dgm:pt modelId="{B4F0CC7B-A1CB-4E06-93E9-2D5E13888CF1}" type="pres">
      <dgm:prSet presAssocID="{644E7C0E-35DB-400D-B826-D33450FCF7F6}" presName="spacer" presStyleCnt="0"/>
      <dgm:spPr/>
    </dgm:pt>
    <dgm:pt modelId="{E1B0AE7D-32F1-4163-A3ED-51DB493FC6A6}" type="pres">
      <dgm:prSet presAssocID="{4C79DD09-4E7D-4842-9999-0F677EF8DD0B}" presName="parentText" presStyleLbl="node1" presStyleIdx="1" presStyleCnt="5">
        <dgm:presLayoutVars>
          <dgm:chMax val="0"/>
          <dgm:bulletEnabled val="1"/>
        </dgm:presLayoutVars>
      </dgm:prSet>
      <dgm:spPr/>
      <dgm:t>
        <a:bodyPr/>
        <a:lstStyle/>
        <a:p>
          <a:endParaRPr lang="es-MX"/>
        </a:p>
      </dgm:t>
    </dgm:pt>
    <dgm:pt modelId="{96DA3F52-99AE-46A5-BC6F-68138BD6B8A4}" type="pres">
      <dgm:prSet presAssocID="{E7CB392C-7959-48F6-B80F-6573F7E9459C}" presName="spacer" presStyleCnt="0"/>
      <dgm:spPr/>
    </dgm:pt>
    <dgm:pt modelId="{7E8A6B86-A6F1-41A2-A0E5-00F20EBB8AB2}" type="pres">
      <dgm:prSet presAssocID="{2FA19C52-9211-4EB4-A7DE-79AD412B3048}" presName="parentText" presStyleLbl="node1" presStyleIdx="2" presStyleCnt="5">
        <dgm:presLayoutVars>
          <dgm:chMax val="0"/>
          <dgm:bulletEnabled val="1"/>
        </dgm:presLayoutVars>
      </dgm:prSet>
      <dgm:spPr/>
      <dgm:t>
        <a:bodyPr/>
        <a:lstStyle/>
        <a:p>
          <a:endParaRPr lang="es-MX"/>
        </a:p>
      </dgm:t>
    </dgm:pt>
    <dgm:pt modelId="{2684214F-A025-4BFB-BC46-E0A44D483A2C}" type="pres">
      <dgm:prSet presAssocID="{85C2F297-F66F-4D44-BF71-6578C6374717}" presName="spacer" presStyleCnt="0"/>
      <dgm:spPr/>
    </dgm:pt>
    <dgm:pt modelId="{F9B3DA9D-A78C-4134-B495-BFFBA7CB474A}" type="pres">
      <dgm:prSet presAssocID="{54E865E9-9194-490E-994C-6CC8E584ADAD}" presName="parentText" presStyleLbl="node1" presStyleIdx="3" presStyleCnt="5">
        <dgm:presLayoutVars>
          <dgm:chMax val="0"/>
          <dgm:bulletEnabled val="1"/>
        </dgm:presLayoutVars>
      </dgm:prSet>
      <dgm:spPr/>
      <dgm:t>
        <a:bodyPr/>
        <a:lstStyle/>
        <a:p>
          <a:endParaRPr lang="es-MX"/>
        </a:p>
      </dgm:t>
    </dgm:pt>
    <dgm:pt modelId="{18A8CFC2-18C0-44DF-8397-24246DA20FFB}" type="pres">
      <dgm:prSet presAssocID="{5AB8369A-5827-4872-8F54-17D1A917F36D}" presName="spacer" presStyleCnt="0"/>
      <dgm:spPr/>
    </dgm:pt>
    <dgm:pt modelId="{D874943C-498F-4C7B-AF99-C8B0C5E7ACFD}" type="pres">
      <dgm:prSet presAssocID="{C0F2D088-F2A8-481D-8A38-CEECFB93F83F}" presName="parentText" presStyleLbl="node1" presStyleIdx="4" presStyleCnt="5">
        <dgm:presLayoutVars>
          <dgm:chMax val="0"/>
          <dgm:bulletEnabled val="1"/>
        </dgm:presLayoutVars>
      </dgm:prSet>
      <dgm:spPr/>
      <dgm:t>
        <a:bodyPr/>
        <a:lstStyle/>
        <a:p>
          <a:endParaRPr lang="es-MX"/>
        </a:p>
      </dgm:t>
    </dgm:pt>
  </dgm:ptLst>
  <dgm:cxnLst>
    <dgm:cxn modelId="{BD1017FD-094A-4579-B766-0E9CFEE77832}" type="presOf" srcId="{C0F2D088-F2A8-481D-8A38-CEECFB93F83F}" destId="{D874943C-498F-4C7B-AF99-C8B0C5E7ACFD}" srcOrd="0" destOrd="0" presId="urn:microsoft.com/office/officeart/2005/8/layout/vList2"/>
    <dgm:cxn modelId="{107AA493-68C6-42EE-95D5-6EA037930D20}" type="presOf" srcId="{96AD5D7B-5E8D-4945-8E09-C8B6A7124A27}" destId="{349D206B-9C64-4123-9A22-D446ADB430EB}" srcOrd="0" destOrd="0" presId="urn:microsoft.com/office/officeart/2005/8/layout/vList2"/>
    <dgm:cxn modelId="{F3FF5343-551E-4CBA-89CC-F3CB74715867}" srcId="{96AD5D7B-5E8D-4945-8E09-C8B6A7124A27}" destId="{4C79DD09-4E7D-4842-9999-0F677EF8DD0B}" srcOrd="1" destOrd="0" parTransId="{F29D10EA-9659-46DD-98B9-FB96009440BD}" sibTransId="{E7CB392C-7959-48F6-B80F-6573F7E9459C}"/>
    <dgm:cxn modelId="{3C1A5A32-9A19-4F3E-B518-8B23DFD7EE83}" type="presOf" srcId="{54E865E9-9194-490E-994C-6CC8E584ADAD}" destId="{F9B3DA9D-A78C-4134-B495-BFFBA7CB474A}" srcOrd="0" destOrd="0" presId="urn:microsoft.com/office/officeart/2005/8/layout/vList2"/>
    <dgm:cxn modelId="{046B1CBC-B116-4BFF-A05E-3FA086EB00BF}" srcId="{96AD5D7B-5E8D-4945-8E09-C8B6A7124A27}" destId="{54E865E9-9194-490E-994C-6CC8E584ADAD}" srcOrd="3" destOrd="0" parTransId="{836D7D55-E899-435A-AA3C-96FF12E906EE}" sibTransId="{5AB8369A-5827-4872-8F54-17D1A917F36D}"/>
    <dgm:cxn modelId="{075FA23B-D8BD-419C-A02C-7E74EF863D22}" type="presOf" srcId="{4C79DD09-4E7D-4842-9999-0F677EF8DD0B}" destId="{E1B0AE7D-32F1-4163-A3ED-51DB493FC6A6}" srcOrd="0" destOrd="0" presId="urn:microsoft.com/office/officeart/2005/8/layout/vList2"/>
    <dgm:cxn modelId="{2C63DC47-6BC5-495E-B809-FC7CD2AC3EDC}" type="presOf" srcId="{2FA19C52-9211-4EB4-A7DE-79AD412B3048}" destId="{7E8A6B86-A6F1-41A2-A0E5-00F20EBB8AB2}" srcOrd="0" destOrd="0" presId="urn:microsoft.com/office/officeart/2005/8/layout/vList2"/>
    <dgm:cxn modelId="{691905AB-4197-469D-A9D1-A98BB9EE4AC3}" srcId="{96AD5D7B-5E8D-4945-8E09-C8B6A7124A27}" destId="{2FA19C52-9211-4EB4-A7DE-79AD412B3048}" srcOrd="2" destOrd="0" parTransId="{F886E6E9-C2AA-4E4E-B820-09B9041E8DC8}" sibTransId="{85C2F297-F66F-4D44-BF71-6578C6374717}"/>
    <dgm:cxn modelId="{AC5AA5A7-D580-4391-9097-2D1FE3A6FFE2}" srcId="{96AD5D7B-5E8D-4945-8E09-C8B6A7124A27}" destId="{1E5EE791-082F-4321-B60A-AB2313EF28F8}" srcOrd="0" destOrd="0" parTransId="{FE77417B-D82A-4BFE-BFD5-93B897FDC4E1}" sibTransId="{644E7C0E-35DB-400D-B826-D33450FCF7F6}"/>
    <dgm:cxn modelId="{9C616C26-349C-4767-9578-7C6707F61073}" type="presOf" srcId="{1E5EE791-082F-4321-B60A-AB2313EF28F8}" destId="{6FA4395A-D0A9-462B-9CAA-05930B0A77F2}" srcOrd="0" destOrd="0" presId="urn:microsoft.com/office/officeart/2005/8/layout/vList2"/>
    <dgm:cxn modelId="{899ACF48-C7E7-4DA8-9609-FB05364C6C95}" srcId="{96AD5D7B-5E8D-4945-8E09-C8B6A7124A27}" destId="{C0F2D088-F2A8-481D-8A38-CEECFB93F83F}" srcOrd="4" destOrd="0" parTransId="{E662965F-D578-4212-86D2-E04972E33A31}" sibTransId="{047071DE-6EF9-4545-B991-73EB48A8C570}"/>
    <dgm:cxn modelId="{DA39AF7D-5D21-4D83-8F98-8D6535120BD4}" type="presParOf" srcId="{349D206B-9C64-4123-9A22-D446ADB430EB}" destId="{6FA4395A-D0A9-462B-9CAA-05930B0A77F2}" srcOrd="0" destOrd="0" presId="urn:microsoft.com/office/officeart/2005/8/layout/vList2"/>
    <dgm:cxn modelId="{FCC32B07-7306-4588-8D78-A85093601EBB}" type="presParOf" srcId="{349D206B-9C64-4123-9A22-D446ADB430EB}" destId="{B4F0CC7B-A1CB-4E06-93E9-2D5E13888CF1}" srcOrd="1" destOrd="0" presId="urn:microsoft.com/office/officeart/2005/8/layout/vList2"/>
    <dgm:cxn modelId="{DFD52239-0FD7-42D3-92A6-4069DC5528F6}" type="presParOf" srcId="{349D206B-9C64-4123-9A22-D446ADB430EB}" destId="{E1B0AE7D-32F1-4163-A3ED-51DB493FC6A6}" srcOrd="2" destOrd="0" presId="urn:microsoft.com/office/officeart/2005/8/layout/vList2"/>
    <dgm:cxn modelId="{653A494F-B348-45B8-A3F8-70BA179BF077}" type="presParOf" srcId="{349D206B-9C64-4123-9A22-D446ADB430EB}" destId="{96DA3F52-99AE-46A5-BC6F-68138BD6B8A4}" srcOrd="3" destOrd="0" presId="urn:microsoft.com/office/officeart/2005/8/layout/vList2"/>
    <dgm:cxn modelId="{E2E73BD8-D1B3-471E-8C09-A65DB1C4C273}" type="presParOf" srcId="{349D206B-9C64-4123-9A22-D446ADB430EB}" destId="{7E8A6B86-A6F1-41A2-A0E5-00F20EBB8AB2}" srcOrd="4" destOrd="0" presId="urn:microsoft.com/office/officeart/2005/8/layout/vList2"/>
    <dgm:cxn modelId="{5749DD2B-FA5E-4956-A6C6-8880080D48CB}" type="presParOf" srcId="{349D206B-9C64-4123-9A22-D446ADB430EB}" destId="{2684214F-A025-4BFB-BC46-E0A44D483A2C}" srcOrd="5" destOrd="0" presId="urn:microsoft.com/office/officeart/2005/8/layout/vList2"/>
    <dgm:cxn modelId="{A6EF1202-50E7-4C1B-98D8-E40C7E88578B}" type="presParOf" srcId="{349D206B-9C64-4123-9A22-D446ADB430EB}" destId="{F9B3DA9D-A78C-4134-B495-BFFBA7CB474A}" srcOrd="6" destOrd="0" presId="urn:microsoft.com/office/officeart/2005/8/layout/vList2"/>
    <dgm:cxn modelId="{467CC50E-09BB-4ADC-AE04-F07DB17BB74A}" type="presParOf" srcId="{349D206B-9C64-4123-9A22-D446ADB430EB}" destId="{18A8CFC2-18C0-44DF-8397-24246DA20FFB}" srcOrd="7" destOrd="0" presId="urn:microsoft.com/office/officeart/2005/8/layout/vList2"/>
    <dgm:cxn modelId="{114E5D46-464D-4849-9571-AE71AEC8D290}" type="presParOf" srcId="{349D206B-9C64-4123-9A22-D446ADB430EB}" destId="{D874943C-498F-4C7B-AF99-C8B0C5E7ACF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6AD5D7B-5E8D-4945-8E09-C8B6A7124A2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1E5EE791-082F-4321-B60A-AB2313EF28F8}">
      <dgm:prSet custT="1"/>
      <dgm:spPr/>
      <dgm:t>
        <a:bodyPr/>
        <a:lstStyle/>
        <a:p>
          <a:pPr rtl="0"/>
          <a:r>
            <a:rPr lang="es-MX" sz="2200" dirty="0" smtClean="0">
              <a:solidFill>
                <a:schemeClr val="bg1"/>
              </a:solidFill>
              <a:latin typeface="Calibri" pitchFamily="34" charset="0"/>
              <a:cs typeface="Calibri" pitchFamily="34" charset="0"/>
            </a:rPr>
            <a:t>Antecedentes de escaso cumplimiento de las obligaciones en materia de evaluación externa.</a:t>
          </a:r>
          <a:endParaRPr lang="es-MX" sz="2200" dirty="0">
            <a:solidFill>
              <a:schemeClr val="bg1"/>
            </a:solidFill>
          </a:endParaRPr>
        </a:p>
      </dgm:t>
    </dgm:pt>
    <dgm:pt modelId="{FE77417B-D82A-4BFE-BFD5-93B897FDC4E1}" type="parTrans" cxnId="{AC5AA5A7-D580-4391-9097-2D1FE3A6FFE2}">
      <dgm:prSet/>
      <dgm:spPr/>
      <dgm:t>
        <a:bodyPr/>
        <a:lstStyle/>
        <a:p>
          <a:endParaRPr lang="es-MX" sz="2200">
            <a:solidFill>
              <a:schemeClr val="bg1"/>
            </a:solidFill>
          </a:endParaRPr>
        </a:p>
      </dgm:t>
    </dgm:pt>
    <dgm:pt modelId="{644E7C0E-35DB-400D-B826-D33450FCF7F6}" type="sibTrans" cxnId="{AC5AA5A7-D580-4391-9097-2D1FE3A6FFE2}">
      <dgm:prSet/>
      <dgm:spPr/>
      <dgm:t>
        <a:bodyPr/>
        <a:lstStyle/>
        <a:p>
          <a:endParaRPr lang="es-MX" sz="2200">
            <a:solidFill>
              <a:schemeClr val="bg1"/>
            </a:solidFill>
          </a:endParaRPr>
        </a:p>
      </dgm:t>
    </dgm:pt>
    <dgm:pt modelId="{4C79DD09-4E7D-4842-9999-0F677EF8DD0B}">
      <dgm:prSet custT="1"/>
      <dgm:spPr/>
      <dgm:t>
        <a:bodyPr/>
        <a:lstStyle/>
        <a:p>
          <a:pPr rtl="0"/>
          <a:r>
            <a:rPr lang="es-MX" sz="2200" dirty="0" smtClean="0">
              <a:solidFill>
                <a:schemeClr val="bg1"/>
              </a:solidFill>
              <a:latin typeface="Calibri" pitchFamily="34" charset="0"/>
              <a:cs typeface="Calibri" pitchFamily="34" charset="0"/>
            </a:rPr>
            <a:t>No hay evidencia de  seguimiento de las auditorías: resultados recurrentes.</a:t>
          </a:r>
          <a:endParaRPr lang="es-MX" sz="2200" dirty="0">
            <a:solidFill>
              <a:schemeClr val="bg1"/>
            </a:solidFill>
          </a:endParaRPr>
        </a:p>
      </dgm:t>
    </dgm:pt>
    <dgm:pt modelId="{F29D10EA-9659-46DD-98B9-FB96009440BD}" type="parTrans" cxnId="{F3FF5343-551E-4CBA-89CC-F3CB74715867}">
      <dgm:prSet/>
      <dgm:spPr/>
      <dgm:t>
        <a:bodyPr/>
        <a:lstStyle/>
        <a:p>
          <a:endParaRPr lang="es-MX" sz="2200">
            <a:solidFill>
              <a:schemeClr val="bg1"/>
            </a:solidFill>
          </a:endParaRPr>
        </a:p>
      </dgm:t>
    </dgm:pt>
    <dgm:pt modelId="{E7CB392C-7959-48F6-B80F-6573F7E9459C}" type="sibTrans" cxnId="{F3FF5343-551E-4CBA-89CC-F3CB74715867}">
      <dgm:prSet/>
      <dgm:spPr/>
      <dgm:t>
        <a:bodyPr/>
        <a:lstStyle/>
        <a:p>
          <a:endParaRPr lang="es-MX" sz="2200">
            <a:solidFill>
              <a:schemeClr val="bg1"/>
            </a:solidFill>
          </a:endParaRPr>
        </a:p>
      </dgm:t>
    </dgm:pt>
    <dgm:pt modelId="{2FA19C52-9211-4EB4-A7DE-79AD412B3048}">
      <dgm:prSet custT="1"/>
      <dgm:spPr/>
      <dgm:t>
        <a:bodyPr/>
        <a:lstStyle/>
        <a:p>
          <a:pPr rtl="0"/>
          <a:r>
            <a:rPr lang="es-MX" sz="2200" dirty="0" smtClean="0">
              <a:solidFill>
                <a:schemeClr val="bg1"/>
              </a:solidFill>
              <a:latin typeface="Calibri" pitchFamily="34" charset="0"/>
              <a:cs typeface="Calibri" pitchFamily="34" charset="0"/>
            </a:rPr>
            <a:t>Dificultades para la trazabilidad del ejercicio de los recursos del Fondo: Formatos Únicos, cuenta pública , auditorías, patrón de contratistas, gastos indirectos.</a:t>
          </a:r>
          <a:endParaRPr lang="es-MX" sz="2200" dirty="0">
            <a:solidFill>
              <a:schemeClr val="bg1"/>
            </a:solidFill>
          </a:endParaRPr>
        </a:p>
      </dgm:t>
    </dgm:pt>
    <dgm:pt modelId="{F886E6E9-C2AA-4E4E-B820-09B9041E8DC8}" type="parTrans" cxnId="{691905AB-4197-469D-A9D1-A98BB9EE4AC3}">
      <dgm:prSet/>
      <dgm:spPr/>
      <dgm:t>
        <a:bodyPr/>
        <a:lstStyle/>
        <a:p>
          <a:endParaRPr lang="es-MX" sz="2200">
            <a:solidFill>
              <a:schemeClr val="bg1"/>
            </a:solidFill>
          </a:endParaRPr>
        </a:p>
      </dgm:t>
    </dgm:pt>
    <dgm:pt modelId="{85C2F297-F66F-4D44-BF71-6578C6374717}" type="sibTrans" cxnId="{691905AB-4197-469D-A9D1-A98BB9EE4AC3}">
      <dgm:prSet/>
      <dgm:spPr/>
      <dgm:t>
        <a:bodyPr/>
        <a:lstStyle/>
        <a:p>
          <a:endParaRPr lang="es-MX" sz="2200">
            <a:solidFill>
              <a:schemeClr val="bg1"/>
            </a:solidFill>
          </a:endParaRPr>
        </a:p>
      </dgm:t>
    </dgm:pt>
    <dgm:pt modelId="{349D206B-9C64-4123-9A22-D446ADB430EB}" type="pres">
      <dgm:prSet presAssocID="{96AD5D7B-5E8D-4945-8E09-C8B6A7124A27}" presName="linear" presStyleCnt="0">
        <dgm:presLayoutVars>
          <dgm:animLvl val="lvl"/>
          <dgm:resizeHandles val="exact"/>
        </dgm:presLayoutVars>
      </dgm:prSet>
      <dgm:spPr/>
      <dgm:t>
        <a:bodyPr/>
        <a:lstStyle/>
        <a:p>
          <a:endParaRPr lang="es-MX"/>
        </a:p>
      </dgm:t>
    </dgm:pt>
    <dgm:pt modelId="{6FA4395A-D0A9-462B-9CAA-05930B0A77F2}" type="pres">
      <dgm:prSet presAssocID="{1E5EE791-082F-4321-B60A-AB2313EF28F8}" presName="parentText" presStyleLbl="node1" presStyleIdx="0" presStyleCnt="3">
        <dgm:presLayoutVars>
          <dgm:chMax val="0"/>
          <dgm:bulletEnabled val="1"/>
        </dgm:presLayoutVars>
      </dgm:prSet>
      <dgm:spPr/>
      <dgm:t>
        <a:bodyPr/>
        <a:lstStyle/>
        <a:p>
          <a:endParaRPr lang="es-MX"/>
        </a:p>
      </dgm:t>
    </dgm:pt>
    <dgm:pt modelId="{B4F0CC7B-A1CB-4E06-93E9-2D5E13888CF1}" type="pres">
      <dgm:prSet presAssocID="{644E7C0E-35DB-400D-B826-D33450FCF7F6}" presName="spacer" presStyleCnt="0"/>
      <dgm:spPr/>
    </dgm:pt>
    <dgm:pt modelId="{E1B0AE7D-32F1-4163-A3ED-51DB493FC6A6}" type="pres">
      <dgm:prSet presAssocID="{4C79DD09-4E7D-4842-9999-0F677EF8DD0B}" presName="parentText" presStyleLbl="node1" presStyleIdx="1" presStyleCnt="3">
        <dgm:presLayoutVars>
          <dgm:chMax val="0"/>
          <dgm:bulletEnabled val="1"/>
        </dgm:presLayoutVars>
      </dgm:prSet>
      <dgm:spPr/>
      <dgm:t>
        <a:bodyPr/>
        <a:lstStyle/>
        <a:p>
          <a:endParaRPr lang="es-MX"/>
        </a:p>
      </dgm:t>
    </dgm:pt>
    <dgm:pt modelId="{96DA3F52-99AE-46A5-BC6F-68138BD6B8A4}" type="pres">
      <dgm:prSet presAssocID="{E7CB392C-7959-48F6-B80F-6573F7E9459C}" presName="spacer" presStyleCnt="0"/>
      <dgm:spPr/>
    </dgm:pt>
    <dgm:pt modelId="{7E8A6B86-A6F1-41A2-A0E5-00F20EBB8AB2}" type="pres">
      <dgm:prSet presAssocID="{2FA19C52-9211-4EB4-A7DE-79AD412B3048}" presName="parentText" presStyleLbl="node1" presStyleIdx="2" presStyleCnt="3">
        <dgm:presLayoutVars>
          <dgm:chMax val="0"/>
          <dgm:bulletEnabled val="1"/>
        </dgm:presLayoutVars>
      </dgm:prSet>
      <dgm:spPr/>
      <dgm:t>
        <a:bodyPr/>
        <a:lstStyle/>
        <a:p>
          <a:endParaRPr lang="es-MX"/>
        </a:p>
      </dgm:t>
    </dgm:pt>
  </dgm:ptLst>
  <dgm:cxnLst>
    <dgm:cxn modelId="{691905AB-4197-469D-A9D1-A98BB9EE4AC3}" srcId="{96AD5D7B-5E8D-4945-8E09-C8B6A7124A27}" destId="{2FA19C52-9211-4EB4-A7DE-79AD412B3048}" srcOrd="2" destOrd="0" parTransId="{F886E6E9-C2AA-4E4E-B820-09B9041E8DC8}" sibTransId="{85C2F297-F66F-4D44-BF71-6578C6374717}"/>
    <dgm:cxn modelId="{4FB6BF8C-B628-4DD6-8D51-ADBBC484471C}" type="presOf" srcId="{1E5EE791-082F-4321-B60A-AB2313EF28F8}" destId="{6FA4395A-D0A9-462B-9CAA-05930B0A77F2}" srcOrd="0" destOrd="0" presId="urn:microsoft.com/office/officeart/2005/8/layout/vList2"/>
    <dgm:cxn modelId="{F3FF5343-551E-4CBA-89CC-F3CB74715867}" srcId="{96AD5D7B-5E8D-4945-8E09-C8B6A7124A27}" destId="{4C79DD09-4E7D-4842-9999-0F677EF8DD0B}" srcOrd="1" destOrd="0" parTransId="{F29D10EA-9659-46DD-98B9-FB96009440BD}" sibTransId="{E7CB392C-7959-48F6-B80F-6573F7E9459C}"/>
    <dgm:cxn modelId="{AC5AA5A7-D580-4391-9097-2D1FE3A6FFE2}" srcId="{96AD5D7B-5E8D-4945-8E09-C8B6A7124A27}" destId="{1E5EE791-082F-4321-B60A-AB2313EF28F8}" srcOrd="0" destOrd="0" parTransId="{FE77417B-D82A-4BFE-BFD5-93B897FDC4E1}" sibTransId="{644E7C0E-35DB-400D-B826-D33450FCF7F6}"/>
    <dgm:cxn modelId="{AEB00656-3479-4EB8-B60A-D9A2450FD76C}" type="presOf" srcId="{96AD5D7B-5E8D-4945-8E09-C8B6A7124A27}" destId="{349D206B-9C64-4123-9A22-D446ADB430EB}" srcOrd="0" destOrd="0" presId="urn:microsoft.com/office/officeart/2005/8/layout/vList2"/>
    <dgm:cxn modelId="{875BF04E-5C68-4BC0-B8DB-C2645EC22FF6}" type="presOf" srcId="{4C79DD09-4E7D-4842-9999-0F677EF8DD0B}" destId="{E1B0AE7D-32F1-4163-A3ED-51DB493FC6A6}" srcOrd="0" destOrd="0" presId="urn:microsoft.com/office/officeart/2005/8/layout/vList2"/>
    <dgm:cxn modelId="{08C9A446-E0C5-4E62-AF56-75F71C09FB9B}" type="presOf" srcId="{2FA19C52-9211-4EB4-A7DE-79AD412B3048}" destId="{7E8A6B86-A6F1-41A2-A0E5-00F20EBB8AB2}" srcOrd="0" destOrd="0" presId="urn:microsoft.com/office/officeart/2005/8/layout/vList2"/>
    <dgm:cxn modelId="{AEBA639B-1364-4FC4-9F2B-8814F5986944}" type="presParOf" srcId="{349D206B-9C64-4123-9A22-D446ADB430EB}" destId="{6FA4395A-D0A9-462B-9CAA-05930B0A77F2}" srcOrd="0" destOrd="0" presId="urn:microsoft.com/office/officeart/2005/8/layout/vList2"/>
    <dgm:cxn modelId="{264C32AF-E00E-4AE8-B036-B741E3125DB8}" type="presParOf" srcId="{349D206B-9C64-4123-9A22-D446ADB430EB}" destId="{B4F0CC7B-A1CB-4E06-93E9-2D5E13888CF1}" srcOrd="1" destOrd="0" presId="urn:microsoft.com/office/officeart/2005/8/layout/vList2"/>
    <dgm:cxn modelId="{E3ACD92E-BE0F-4963-9DAD-83B7BAB2558A}" type="presParOf" srcId="{349D206B-9C64-4123-9A22-D446ADB430EB}" destId="{E1B0AE7D-32F1-4163-A3ED-51DB493FC6A6}" srcOrd="2" destOrd="0" presId="urn:microsoft.com/office/officeart/2005/8/layout/vList2"/>
    <dgm:cxn modelId="{4356184A-BF67-4F80-99BB-F851FCA3CCBD}" type="presParOf" srcId="{349D206B-9C64-4123-9A22-D446ADB430EB}" destId="{96DA3F52-99AE-46A5-BC6F-68138BD6B8A4}" srcOrd="3" destOrd="0" presId="urn:microsoft.com/office/officeart/2005/8/layout/vList2"/>
    <dgm:cxn modelId="{D0E28713-A65D-463E-B947-861D4B3735BB}" type="presParOf" srcId="{349D206B-9C64-4123-9A22-D446ADB430EB}" destId="{7E8A6B86-A6F1-41A2-A0E5-00F20EBB8AB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E44CCE-1D1F-43CE-BD2B-9B04F5A174D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F19B80E9-4A5D-48E0-A8BA-5FDD050EBCBC}">
      <dgm:prSet/>
      <dgm:spPr/>
      <dgm:t>
        <a:bodyPr/>
        <a:lstStyle/>
        <a:p>
          <a:pPr rtl="0"/>
          <a:r>
            <a:rPr lang="es-MX" dirty="0" smtClean="0"/>
            <a:t>Alcance regional o intermunicipal de las obras financiadas con </a:t>
          </a:r>
          <a:r>
            <a:rPr lang="es-MX" dirty="0" err="1" smtClean="0"/>
            <a:t>FISE</a:t>
          </a:r>
          <a:r>
            <a:rPr lang="es-MX" dirty="0" smtClean="0"/>
            <a:t>.</a:t>
          </a:r>
          <a:endParaRPr lang="es-MX" dirty="0"/>
        </a:p>
      </dgm:t>
    </dgm:pt>
    <dgm:pt modelId="{2954621D-7C27-4D3C-AB90-3EB2989FEB1E}" type="parTrans" cxnId="{9B0ADC8E-9F1E-44F1-8B95-AD759874B0F7}">
      <dgm:prSet/>
      <dgm:spPr/>
      <dgm:t>
        <a:bodyPr/>
        <a:lstStyle/>
        <a:p>
          <a:endParaRPr lang="es-MX"/>
        </a:p>
      </dgm:t>
    </dgm:pt>
    <dgm:pt modelId="{9F8C6D55-57C5-4FDF-A3ED-6D5F2374D1E3}" type="sibTrans" cxnId="{9B0ADC8E-9F1E-44F1-8B95-AD759874B0F7}">
      <dgm:prSet/>
      <dgm:spPr/>
      <dgm:t>
        <a:bodyPr/>
        <a:lstStyle/>
        <a:p>
          <a:endParaRPr lang="es-MX"/>
        </a:p>
      </dgm:t>
    </dgm:pt>
    <dgm:pt modelId="{5C6BD535-977C-4EDD-A311-9AB8C9488CCB}">
      <dgm:prSet/>
      <dgm:spPr/>
      <dgm:t>
        <a:bodyPr/>
        <a:lstStyle/>
        <a:p>
          <a:pPr rtl="0"/>
          <a:r>
            <a:rPr lang="es-MX" dirty="0" smtClean="0"/>
            <a:t>Obras no dirigidas a poblaciones con las mayores condiciones de pobreza extrema y rezago social.</a:t>
          </a:r>
          <a:endParaRPr lang="es-MX" dirty="0"/>
        </a:p>
      </dgm:t>
    </dgm:pt>
    <dgm:pt modelId="{D597BA62-330C-4C23-B396-3FECBAED054B}" type="parTrans" cxnId="{3CA3DF02-DD3C-47BE-BB8B-3EC937768E76}">
      <dgm:prSet/>
      <dgm:spPr/>
      <dgm:t>
        <a:bodyPr/>
        <a:lstStyle/>
        <a:p>
          <a:endParaRPr lang="es-MX"/>
        </a:p>
      </dgm:t>
    </dgm:pt>
    <dgm:pt modelId="{4DCAEC2A-A82A-40AD-96A8-F06F2405B4EC}" type="sibTrans" cxnId="{3CA3DF02-DD3C-47BE-BB8B-3EC937768E76}">
      <dgm:prSet/>
      <dgm:spPr/>
      <dgm:t>
        <a:bodyPr/>
        <a:lstStyle/>
        <a:p>
          <a:endParaRPr lang="es-MX"/>
        </a:p>
      </dgm:t>
    </dgm:pt>
    <dgm:pt modelId="{67A411B8-0567-48E2-83F9-C96BAA234A70}">
      <dgm:prSet/>
      <dgm:spPr/>
      <dgm:t>
        <a:bodyPr/>
        <a:lstStyle/>
        <a:p>
          <a:pPr rtl="0"/>
          <a:r>
            <a:rPr lang="es-MX" dirty="0" smtClean="0"/>
            <a:t>Ventanas de mejora en materia de transparencia y rendición de cuentas.</a:t>
          </a:r>
          <a:endParaRPr lang="es-MX" dirty="0"/>
        </a:p>
      </dgm:t>
    </dgm:pt>
    <dgm:pt modelId="{665DF906-BF5C-4BAF-B293-3FCD2E2EAC46}" type="parTrans" cxnId="{2DB2532B-F6D0-4B63-BF6D-3F4694B54D0F}">
      <dgm:prSet/>
      <dgm:spPr/>
      <dgm:t>
        <a:bodyPr/>
        <a:lstStyle/>
        <a:p>
          <a:endParaRPr lang="es-MX"/>
        </a:p>
      </dgm:t>
    </dgm:pt>
    <dgm:pt modelId="{0605EDD8-5B28-4C22-B34D-CE26387B91C5}" type="sibTrans" cxnId="{2DB2532B-F6D0-4B63-BF6D-3F4694B54D0F}">
      <dgm:prSet/>
      <dgm:spPr/>
      <dgm:t>
        <a:bodyPr/>
        <a:lstStyle/>
        <a:p>
          <a:endParaRPr lang="es-MX"/>
        </a:p>
      </dgm:t>
    </dgm:pt>
    <dgm:pt modelId="{0BCB4EF3-C295-4B4C-A6BF-17F5874C30C2}" type="pres">
      <dgm:prSet presAssocID="{0DE44CCE-1D1F-43CE-BD2B-9B04F5A174D2}" presName="linear" presStyleCnt="0">
        <dgm:presLayoutVars>
          <dgm:animLvl val="lvl"/>
          <dgm:resizeHandles val="exact"/>
        </dgm:presLayoutVars>
      </dgm:prSet>
      <dgm:spPr/>
      <dgm:t>
        <a:bodyPr/>
        <a:lstStyle/>
        <a:p>
          <a:endParaRPr lang="es-MX"/>
        </a:p>
      </dgm:t>
    </dgm:pt>
    <dgm:pt modelId="{2F8C0D86-F246-4118-A643-6358B29C9C78}" type="pres">
      <dgm:prSet presAssocID="{F19B80E9-4A5D-48E0-A8BA-5FDD050EBCBC}" presName="parentText" presStyleLbl="node1" presStyleIdx="0" presStyleCnt="3">
        <dgm:presLayoutVars>
          <dgm:chMax val="0"/>
          <dgm:bulletEnabled val="1"/>
        </dgm:presLayoutVars>
      </dgm:prSet>
      <dgm:spPr/>
      <dgm:t>
        <a:bodyPr/>
        <a:lstStyle/>
        <a:p>
          <a:endParaRPr lang="es-MX"/>
        </a:p>
      </dgm:t>
    </dgm:pt>
    <dgm:pt modelId="{7E466C09-5A41-4D88-B40A-762FBB63AE3C}" type="pres">
      <dgm:prSet presAssocID="{9F8C6D55-57C5-4FDF-A3ED-6D5F2374D1E3}" presName="spacer" presStyleCnt="0"/>
      <dgm:spPr/>
    </dgm:pt>
    <dgm:pt modelId="{D81922D6-3165-4D7D-BD9D-7232B7FC3932}" type="pres">
      <dgm:prSet presAssocID="{5C6BD535-977C-4EDD-A311-9AB8C9488CCB}" presName="parentText" presStyleLbl="node1" presStyleIdx="1" presStyleCnt="3">
        <dgm:presLayoutVars>
          <dgm:chMax val="0"/>
          <dgm:bulletEnabled val="1"/>
        </dgm:presLayoutVars>
      </dgm:prSet>
      <dgm:spPr/>
      <dgm:t>
        <a:bodyPr/>
        <a:lstStyle/>
        <a:p>
          <a:endParaRPr lang="es-MX"/>
        </a:p>
      </dgm:t>
    </dgm:pt>
    <dgm:pt modelId="{9F52ED45-0689-49D7-A783-D3504DAD080D}" type="pres">
      <dgm:prSet presAssocID="{4DCAEC2A-A82A-40AD-96A8-F06F2405B4EC}" presName="spacer" presStyleCnt="0"/>
      <dgm:spPr/>
    </dgm:pt>
    <dgm:pt modelId="{246CCAB1-59E3-45F7-9D8C-EE8C017356B0}" type="pres">
      <dgm:prSet presAssocID="{67A411B8-0567-48E2-83F9-C96BAA234A70}" presName="parentText" presStyleLbl="node1" presStyleIdx="2" presStyleCnt="3">
        <dgm:presLayoutVars>
          <dgm:chMax val="0"/>
          <dgm:bulletEnabled val="1"/>
        </dgm:presLayoutVars>
      </dgm:prSet>
      <dgm:spPr/>
      <dgm:t>
        <a:bodyPr/>
        <a:lstStyle/>
        <a:p>
          <a:endParaRPr lang="es-MX"/>
        </a:p>
      </dgm:t>
    </dgm:pt>
  </dgm:ptLst>
  <dgm:cxnLst>
    <dgm:cxn modelId="{D9AE25E4-A3AA-4D0A-BF03-2AE663919451}" type="presOf" srcId="{F19B80E9-4A5D-48E0-A8BA-5FDD050EBCBC}" destId="{2F8C0D86-F246-4118-A643-6358B29C9C78}" srcOrd="0" destOrd="0" presId="urn:microsoft.com/office/officeart/2005/8/layout/vList2"/>
    <dgm:cxn modelId="{777C053C-6681-47A2-ADF7-AADA0379DA45}" type="presOf" srcId="{5C6BD535-977C-4EDD-A311-9AB8C9488CCB}" destId="{D81922D6-3165-4D7D-BD9D-7232B7FC3932}" srcOrd="0" destOrd="0" presId="urn:microsoft.com/office/officeart/2005/8/layout/vList2"/>
    <dgm:cxn modelId="{9B0ADC8E-9F1E-44F1-8B95-AD759874B0F7}" srcId="{0DE44CCE-1D1F-43CE-BD2B-9B04F5A174D2}" destId="{F19B80E9-4A5D-48E0-A8BA-5FDD050EBCBC}" srcOrd="0" destOrd="0" parTransId="{2954621D-7C27-4D3C-AB90-3EB2989FEB1E}" sibTransId="{9F8C6D55-57C5-4FDF-A3ED-6D5F2374D1E3}"/>
    <dgm:cxn modelId="{34CA9458-3A3C-4F0C-B96B-B6FC3796FB7C}" type="presOf" srcId="{0DE44CCE-1D1F-43CE-BD2B-9B04F5A174D2}" destId="{0BCB4EF3-C295-4B4C-A6BF-17F5874C30C2}" srcOrd="0" destOrd="0" presId="urn:microsoft.com/office/officeart/2005/8/layout/vList2"/>
    <dgm:cxn modelId="{3CA3DF02-DD3C-47BE-BB8B-3EC937768E76}" srcId="{0DE44CCE-1D1F-43CE-BD2B-9B04F5A174D2}" destId="{5C6BD535-977C-4EDD-A311-9AB8C9488CCB}" srcOrd="1" destOrd="0" parTransId="{D597BA62-330C-4C23-B396-3FECBAED054B}" sibTransId="{4DCAEC2A-A82A-40AD-96A8-F06F2405B4EC}"/>
    <dgm:cxn modelId="{2DB2532B-F6D0-4B63-BF6D-3F4694B54D0F}" srcId="{0DE44CCE-1D1F-43CE-BD2B-9B04F5A174D2}" destId="{67A411B8-0567-48E2-83F9-C96BAA234A70}" srcOrd="2" destOrd="0" parTransId="{665DF906-BF5C-4BAF-B293-3FCD2E2EAC46}" sibTransId="{0605EDD8-5B28-4C22-B34D-CE26387B91C5}"/>
    <dgm:cxn modelId="{71D638D1-7BB0-4A2C-9B95-BE4E3D81CC52}" type="presOf" srcId="{67A411B8-0567-48E2-83F9-C96BAA234A70}" destId="{246CCAB1-59E3-45F7-9D8C-EE8C017356B0}" srcOrd="0" destOrd="0" presId="urn:microsoft.com/office/officeart/2005/8/layout/vList2"/>
    <dgm:cxn modelId="{BC9A9683-BC05-4003-BCE9-10E7D073265D}" type="presParOf" srcId="{0BCB4EF3-C295-4B4C-A6BF-17F5874C30C2}" destId="{2F8C0D86-F246-4118-A643-6358B29C9C78}" srcOrd="0" destOrd="0" presId="urn:microsoft.com/office/officeart/2005/8/layout/vList2"/>
    <dgm:cxn modelId="{5E92700C-BA2D-4B8E-B597-0A0E9796A938}" type="presParOf" srcId="{0BCB4EF3-C295-4B4C-A6BF-17F5874C30C2}" destId="{7E466C09-5A41-4D88-B40A-762FBB63AE3C}" srcOrd="1" destOrd="0" presId="urn:microsoft.com/office/officeart/2005/8/layout/vList2"/>
    <dgm:cxn modelId="{439370EF-25A0-4ED8-92EB-15C812947B14}" type="presParOf" srcId="{0BCB4EF3-C295-4B4C-A6BF-17F5874C30C2}" destId="{D81922D6-3165-4D7D-BD9D-7232B7FC3932}" srcOrd="2" destOrd="0" presId="urn:microsoft.com/office/officeart/2005/8/layout/vList2"/>
    <dgm:cxn modelId="{EC0A35CF-93FE-404C-8D07-346083001700}" type="presParOf" srcId="{0BCB4EF3-C295-4B4C-A6BF-17F5874C30C2}" destId="{9F52ED45-0689-49D7-A783-D3504DAD080D}" srcOrd="3" destOrd="0" presId="urn:microsoft.com/office/officeart/2005/8/layout/vList2"/>
    <dgm:cxn modelId="{85E542D1-9E48-4B53-A668-5E9CB096CDD2}" type="presParOf" srcId="{0BCB4EF3-C295-4B4C-A6BF-17F5874C30C2}" destId="{246CCAB1-59E3-45F7-9D8C-EE8C017356B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39ED6B-34C7-44F9-99CD-50DE119FB67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MX"/>
        </a:p>
      </dgm:t>
    </dgm:pt>
    <dgm:pt modelId="{E1A84731-119D-44A8-A213-1A8E0AB5BE00}">
      <dgm:prSet phldrT="[Texto]" custT="1"/>
      <dgm:spPr/>
      <dgm:t>
        <a:bodyPr/>
        <a:lstStyle/>
        <a:p>
          <a:r>
            <a:rPr lang="es-MX" sz="2000" dirty="0" smtClean="0">
              <a:latin typeface="Calibri" pitchFamily="34" charset="0"/>
              <a:cs typeface="Calibri" pitchFamily="34" charset="0"/>
            </a:rPr>
            <a:t>1. Describir y analizar los principales procesos establecidos en la normatividad asociados con la operación del Fondo.</a:t>
          </a:r>
          <a:endParaRPr lang="es-MX" sz="2000" dirty="0"/>
        </a:p>
      </dgm:t>
    </dgm:pt>
    <dgm:pt modelId="{4052810D-9382-4AEC-95F6-D0B4505F4E56}" type="parTrans" cxnId="{EE569BEF-F479-4FD5-B8E3-6E3B4C9F2E4D}">
      <dgm:prSet/>
      <dgm:spPr/>
      <dgm:t>
        <a:bodyPr/>
        <a:lstStyle/>
        <a:p>
          <a:endParaRPr lang="es-MX" sz="2200">
            <a:solidFill>
              <a:schemeClr val="tx1"/>
            </a:solidFill>
          </a:endParaRPr>
        </a:p>
      </dgm:t>
    </dgm:pt>
    <dgm:pt modelId="{BD0AAE31-245F-4E16-A33D-9377152EC9D3}" type="sibTrans" cxnId="{EE569BEF-F479-4FD5-B8E3-6E3B4C9F2E4D}">
      <dgm:prSet/>
      <dgm:spPr/>
      <dgm:t>
        <a:bodyPr/>
        <a:lstStyle/>
        <a:p>
          <a:endParaRPr lang="es-MX" sz="2200">
            <a:solidFill>
              <a:schemeClr val="tx1"/>
            </a:solidFill>
          </a:endParaRPr>
        </a:p>
      </dgm:t>
    </dgm:pt>
    <dgm:pt modelId="{1588C352-966E-40AB-BC64-C19B47883E67}">
      <dgm:prSet custT="1"/>
      <dgm:spPr/>
      <dgm:t>
        <a:bodyPr/>
        <a:lstStyle/>
        <a:p>
          <a:r>
            <a:rPr lang="es-MX" sz="2000" dirty="0" smtClean="0">
              <a:latin typeface="Calibri" pitchFamily="34" charset="0"/>
              <a:cs typeface="Calibri" pitchFamily="34" charset="0"/>
            </a:rPr>
            <a:t>2. Identificar las brechas de implementación que se presentan durante la gestión del Fondo.</a:t>
          </a:r>
        </a:p>
      </dgm:t>
    </dgm:pt>
    <dgm:pt modelId="{8FEB6A2D-0622-4FC4-9CB6-D92EBC4AD659}" type="parTrans" cxnId="{D8F173FE-314E-4C52-B65B-601E126307ED}">
      <dgm:prSet/>
      <dgm:spPr/>
      <dgm:t>
        <a:bodyPr/>
        <a:lstStyle/>
        <a:p>
          <a:endParaRPr lang="es-MX" sz="2200">
            <a:solidFill>
              <a:schemeClr val="tx1"/>
            </a:solidFill>
          </a:endParaRPr>
        </a:p>
      </dgm:t>
    </dgm:pt>
    <dgm:pt modelId="{062D49B7-216D-4E28-97F9-ABF149B3261F}" type="sibTrans" cxnId="{D8F173FE-314E-4C52-B65B-601E126307ED}">
      <dgm:prSet/>
      <dgm:spPr/>
      <dgm:t>
        <a:bodyPr/>
        <a:lstStyle/>
        <a:p>
          <a:endParaRPr lang="es-MX" sz="2200">
            <a:solidFill>
              <a:schemeClr val="tx1"/>
            </a:solidFill>
          </a:endParaRPr>
        </a:p>
      </dgm:t>
    </dgm:pt>
    <dgm:pt modelId="{B65627EB-9BCF-4503-8DB2-A15CC159245A}">
      <dgm:prSet custT="1"/>
      <dgm:spPr/>
      <dgm:t>
        <a:bodyPr/>
        <a:lstStyle/>
        <a:p>
          <a:r>
            <a:rPr lang="es-MX" sz="2000" dirty="0" smtClean="0">
              <a:latin typeface="Calibri" pitchFamily="34" charset="0"/>
              <a:cs typeface="Calibri" pitchFamily="34" charset="0"/>
            </a:rPr>
            <a:t>3. Analizar el desempeño con los resultados de indicadores asociados al Fondo.</a:t>
          </a:r>
        </a:p>
      </dgm:t>
    </dgm:pt>
    <dgm:pt modelId="{7E190E95-533E-4C9A-B9BF-92266498E4B8}" type="parTrans" cxnId="{53A5446B-469F-4923-BBDE-7FB83CD25F91}">
      <dgm:prSet/>
      <dgm:spPr/>
      <dgm:t>
        <a:bodyPr/>
        <a:lstStyle/>
        <a:p>
          <a:endParaRPr lang="es-MX" sz="2200">
            <a:solidFill>
              <a:schemeClr val="tx1"/>
            </a:solidFill>
          </a:endParaRPr>
        </a:p>
      </dgm:t>
    </dgm:pt>
    <dgm:pt modelId="{225EA4B7-8E7F-4247-81D3-13F71E111594}" type="sibTrans" cxnId="{53A5446B-469F-4923-BBDE-7FB83CD25F91}">
      <dgm:prSet/>
      <dgm:spPr/>
      <dgm:t>
        <a:bodyPr/>
        <a:lstStyle/>
        <a:p>
          <a:endParaRPr lang="es-MX" sz="2200">
            <a:solidFill>
              <a:schemeClr val="tx1"/>
            </a:solidFill>
          </a:endParaRPr>
        </a:p>
      </dgm:t>
    </dgm:pt>
    <dgm:pt modelId="{0C17AC34-A21D-40A9-9469-4902FEEC22B3}">
      <dgm:prSet custT="1"/>
      <dgm:spPr/>
      <dgm:t>
        <a:bodyPr/>
        <a:lstStyle/>
        <a:p>
          <a:r>
            <a:rPr lang="es-MX" sz="2000" dirty="0" smtClean="0">
              <a:latin typeface="Calibri" pitchFamily="34" charset="0"/>
              <a:cs typeface="Calibri" pitchFamily="34" charset="0"/>
            </a:rPr>
            <a:t>4. Identificar debilidades y fortalezas y con base en ellos plantear recomendaciones de mejora.</a:t>
          </a:r>
        </a:p>
      </dgm:t>
    </dgm:pt>
    <dgm:pt modelId="{7711A18F-3757-45EC-8C08-8F3C7CD8902A}" type="parTrans" cxnId="{C3DD9DD4-8D20-455E-A0BC-8AF82C69E480}">
      <dgm:prSet/>
      <dgm:spPr/>
      <dgm:t>
        <a:bodyPr/>
        <a:lstStyle/>
        <a:p>
          <a:endParaRPr lang="es-MX" sz="2200">
            <a:solidFill>
              <a:schemeClr val="tx1"/>
            </a:solidFill>
          </a:endParaRPr>
        </a:p>
      </dgm:t>
    </dgm:pt>
    <dgm:pt modelId="{A73AB2EB-118B-49E7-B801-71223BA410F9}" type="sibTrans" cxnId="{C3DD9DD4-8D20-455E-A0BC-8AF82C69E480}">
      <dgm:prSet/>
      <dgm:spPr/>
      <dgm:t>
        <a:bodyPr/>
        <a:lstStyle/>
        <a:p>
          <a:endParaRPr lang="es-MX" sz="2200">
            <a:solidFill>
              <a:schemeClr val="tx1"/>
            </a:solidFill>
          </a:endParaRPr>
        </a:p>
      </dgm:t>
    </dgm:pt>
    <dgm:pt modelId="{77FE86FA-E4B9-4B75-BE4F-3C1A24484B32}" type="pres">
      <dgm:prSet presAssocID="{0A39ED6B-34C7-44F9-99CD-50DE119FB676}" presName="linear" presStyleCnt="0">
        <dgm:presLayoutVars>
          <dgm:dir/>
          <dgm:animLvl val="lvl"/>
          <dgm:resizeHandles val="exact"/>
        </dgm:presLayoutVars>
      </dgm:prSet>
      <dgm:spPr/>
      <dgm:t>
        <a:bodyPr/>
        <a:lstStyle/>
        <a:p>
          <a:endParaRPr lang="es-MX"/>
        </a:p>
      </dgm:t>
    </dgm:pt>
    <dgm:pt modelId="{83F3A939-9D8B-40EA-9A55-4110A5CCC850}" type="pres">
      <dgm:prSet presAssocID="{E1A84731-119D-44A8-A213-1A8E0AB5BE00}" presName="parentLin" presStyleCnt="0"/>
      <dgm:spPr/>
    </dgm:pt>
    <dgm:pt modelId="{332A0AC7-B2F1-43CC-84D9-766FB7FBF263}" type="pres">
      <dgm:prSet presAssocID="{E1A84731-119D-44A8-A213-1A8E0AB5BE00}" presName="parentLeftMargin" presStyleLbl="node1" presStyleIdx="0" presStyleCnt="4"/>
      <dgm:spPr/>
      <dgm:t>
        <a:bodyPr/>
        <a:lstStyle/>
        <a:p>
          <a:endParaRPr lang="es-MX"/>
        </a:p>
      </dgm:t>
    </dgm:pt>
    <dgm:pt modelId="{6232DB76-5935-4C42-A6DF-3EAF159BA2FE}" type="pres">
      <dgm:prSet presAssocID="{E1A84731-119D-44A8-A213-1A8E0AB5BE00}" presName="parentText" presStyleLbl="node1" presStyleIdx="0" presStyleCnt="4" custScaleX="132958">
        <dgm:presLayoutVars>
          <dgm:chMax val="0"/>
          <dgm:bulletEnabled val="1"/>
        </dgm:presLayoutVars>
      </dgm:prSet>
      <dgm:spPr/>
      <dgm:t>
        <a:bodyPr/>
        <a:lstStyle/>
        <a:p>
          <a:endParaRPr lang="es-MX"/>
        </a:p>
      </dgm:t>
    </dgm:pt>
    <dgm:pt modelId="{6ECEA475-E2C2-4D6B-AA1C-68145F871AAD}" type="pres">
      <dgm:prSet presAssocID="{E1A84731-119D-44A8-A213-1A8E0AB5BE00}" presName="negativeSpace" presStyleCnt="0"/>
      <dgm:spPr/>
    </dgm:pt>
    <dgm:pt modelId="{AA9C5525-DED6-461A-B5E4-B829E1AF52ED}" type="pres">
      <dgm:prSet presAssocID="{E1A84731-119D-44A8-A213-1A8E0AB5BE00}" presName="childText" presStyleLbl="conFgAcc1" presStyleIdx="0" presStyleCnt="4">
        <dgm:presLayoutVars>
          <dgm:bulletEnabled val="1"/>
        </dgm:presLayoutVars>
      </dgm:prSet>
      <dgm:spPr/>
    </dgm:pt>
    <dgm:pt modelId="{6D1498AE-A895-4737-810E-9F85D90866FF}" type="pres">
      <dgm:prSet presAssocID="{BD0AAE31-245F-4E16-A33D-9377152EC9D3}" presName="spaceBetweenRectangles" presStyleCnt="0"/>
      <dgm:spPr/>
    </dgm:pt>
    <dgm:pt modelId="{483EEBC3-CF83-4782-B8EF-31050AEF9B6A}" type="pres">
      <dgm:prSet presAssocID="{1588C352-966E-40AB-BC64-C19B47883E67}" presName="parentLin" presStyleCnt="0"/>
      <dgm:spPr/>
    </dgm:pt>
    <dgm:pt modelId="{EB6E97BE-967C-4958-901A-9BB9EE5F6BBC}" type="pres">
      <dgm:prSet presAssocID="{1588C352-966E-40AB-BC64-C19B47883E67}" presName="parentLeftMargin" presStyleLbl="node1" presStyleIdx="0" presStyleCnt="4"/>
      <dgm:spPr/>
      <dgm:t>
        <a:bodyPr/>
        <a:lstStyle/>
        <a:p>
          <a:endParaRPr lang="es-MX"/>
        </a:p>
      </dgm:t>
    </dgm:pt>
    <dgm:pt modelId="{1DDF2D1F-7A8F-4690-B132-10B4754CD0D0}" type="pres">
      <dgm:prSet presAssocID="{1588C352-966E-40AB-BC64-C19B47883E67}" presName="parentText" presStyleLbl="node1" presStyleIdx="1" presStyleCnt="4" custScaleX="134033">
        <dgm:presLayoutVars>
          <dgm:chMax val="0"/>
          <dgm:bulletEnabled val="1"/>
        </dgm:presLayoutVars>
      </dgm:prSet>
      <dgm:spPr/>
      <dgm:t>
        <a:bodyPr/>
        <a:lstStyle/>
        <a:p>
          <a:endParaRPr lang="es-MX"/>
        </a:p>
      </dgm:t>
    </dgm:pt>
    <dgm:pt modelId="{AD676809-8B15-42CB-9D6E-12B0E93B8256}" type="pres">
      <dgm:prSet presAssocID="{1588C352-966E-40AB-BC64-C19B47883E67}" presName="negativeSpace" presStyleCnt="0"/>
      <dgm:spPr/>
    </dgm:pt>
    <dgm:pt modelId="{6968CBE2-FE81-4FCD-AFEA-9A5FC2A8668D}" type="pres">
      <dgm:prSet presAssocID="{1588C352-966E-40AB-BC64-C19B47883E67}" presName="childText" presStyleLbl="conFgAcc1" presStyleIdx="1" presStyleCnt="4">
        <dgm:presLayoutVars>
          <dgm:bulletEnabled val="1"/>
        </dgm:presLayoutVars>
      </dgm:prSet>
      <dgm:spPr/>
    </dgm:pt>
    <dgm:pt modelId="{8BD5B8A6-3F45-44FD-B81C-1773A151FB8F}" type="pres">
      <dgm:prSet presAssocID="{062D49B7-216D-4E28-97F9-ABF149B3261F}" presName="spaceBetweenRectangles" presStyleCnt="0"/>
      <dgm:spPr/>
    </dgm:pt>
    <dgm:pt modelId="{EB270A6E-4DB1-4BB1-AD34-8EA7A4F792BE}" type="pres">
      <dgm:prSet presAssocID="{B65627EB-9BCF-4503-8DB2-A15CC159245A}" presName="parentLin" presStyleCnt="0"/>
      <dgm:spPr/>
    </dgm:pt>
    <dgm:pt modelId="{A1152E6C-C91C-4ED9-9B3C-74F0E7AE9E88}" type="pres">
      <dgm:prSet presAssocID="{B65627EB-9BCF-4503-8DB2-A15CC159245A}" presName="parentLeftMargin" presStyleLbl="node1" presStyleIdx="1" presStyleCnt="4"/>
      <dgm:spPr/>
      <dgm:t>
        <a:bodyPr/>
        <a:lstStyle/>
        <a:p>
          <a:endParaRPr lang="es-MX"/>
        </a:p>
      </dgm:t>
    </dgm:pt>
    <dgm:pt modelId="{83CBAA73-699E-49A6-8ACA-A5F113D9D619}" type="pres">
      <dgm:prSet presAssocID="{B65627EB-9BCF-4503-8DB2-A15CC159245A}" presName="parentText" presStyleLbl="node1" presStyleIdx="2" presStyleCnt="4" custScaleX="133964">
        <dgm:presLayoutVars>
          <dgm:chMax val="0"/>
          <dgm:bulletEnabled val="1"/>
        </dgm:presLayoutVars>
      </dgm:prSet>
      <dgm:spPr/>
      <dgm:t>
        <a:bodyPr/>
        <a:lstStyle/>
        <a:p>
          <a:endParaRPr lang="es-MX"/>
        </a:p>
      </dgm:t>
    </dgm:pt>
    <dgm:pt modelId="{8DC52348-30DD-43C0-B97D-1F460E005802}" type="pres">
      <dgm:prSet presAssocID="{B65627EB-9BCF-4503-8DB2-A15CC159245A}" presName="negativeSpace" presStyleCnt="0"/>
      <dgm:spPr/>
    </dgm:pt>
    <dgm:pt modelId="{E71FBDEF-AD14-4BE1-B574-BCAF3DE79E60}" type="pres">
      <dgm:prSet presAssocID="{B65627EB-9BCF-4503-8DB2-A15CC159245A}" presName="childText" presStyleLbl="conFgAcc1" presStyleIdx="2" presStyleCnt="4">
        <dgm:presLayoutVars>
          <dgm:bulletEnabled val="1"/>
        </dgm:presLayoutVars>
      </dgm:prSet>
      <dgm:spPr/>
    </dgm:pt>
    <dgm:pt modelId="{47F1D021-3F13-4E63-8A2E-1C3C09790521}" type="pres">
      <dgm:prSet presAssocID="{225EA4B7-8E7F-4247-81D3-13F71E111594}" presName="spaceBetweenRectangles" presStyleCnt="0"/>
      <dgm:spPr/>
    </dgm:pt>
    <dgm:pt modelId="{72BEB358-60FB-40D0-8577-605FF2A5C377}" type="pres">
      <dgm:prSet presAssocID="{0C17AC34-A21D-40A9-9469-4902FEEC22B3}" presName="parentLin" presStyleCnt="0"/>
      <dgm:spPr/>
    </dgm:pt>
    <dgm:pt modelId="{604916BC-059D-4CDE-B466-A3D7646DD543}" type="pres">
      <dgm:prSet presAssocID="{0C17AC34-A21D-40A9-9469-4902FEEC22B3}" presName="parentLeftMargin" presStyleLbl="node1" presStyleIdx="2" presStyleCnt="4"/>
      <dgm:spPr/>
      <dgm:t>
        <a:bodyPr/>
        <a:lstStyle/>
        <a:p>
          <a:endParaRPr lang="es-MX"/>
        </a:p>
      </dgm:t>
    </dgm:pt>
    <dgm:pt modelId="{BFB46F11-014B-4A68-B82C-5751AFCEC72A}" type="pres">
      <dgm:prSet presAssocID="{0C17AC34-A21D-40A9-9469-4902FEEC22B3}" presName="parentText" presStyleLbl="node1" presStyleIdx="3" presStyleCnt="4" custScaleX="134024">
        <dgm:presLayoutVars>
          <dgm:chMax val="0"/>
          <dgm:bulletEnabled val="1"/>
        </dgm:presLayoutVars>
      </dgm:prSet>
      <dgm:spPr/>
      <dgm:t>
        <a:bodyPr/>
        <a:lstStyle/>
        <a:p>
          <a:endParaRPr lang="es-MX"/>
        </a:p>
      </dgm:t>
    </dgm:pt>
    <dgm:pt modelId="{BF812004-F0F7-4EDC-A171-D12D0B9AFD36}" type="pres">
      <dgm:prSet presAssocID="{0C17AC34-A21D-40A9-9469-4902FEEC22B3}" presName="negativeSpace" presStyleCnt="0"/>
      <dgm:spPr/>
    </dgm:pt>
    <dgm:pt modelId="{AE35415D-C3F5-4DA7-99A1-D739586F2CA0}" type="pres">
      <dgm:prSet presAssocID="{0C17AC34-A21D-40A9-9469-4902FEEC22B3}" presName="childText" presStyleLbl="conFgAcc1" presStyleIdx="3" presStyleCnt="4">
        <dgm:presLayoutVars>
          <dgm:bulletEnabled val="1"/>
        </dgm:presLayoutVars>
      </dgm:prSet>
      <dgm:spPr/>
    </dgm:pt>
  </dgm:ptLst>
  <dgm:cxnLst>
    <dgm:cxn modelId="{EE569BEF-F479-4FD5-B8E3-6E3B4C9F2E4D}" srcId="{0A39ED6B-34C7-44F9-99CD-50DE119FB676}" destId="{E1A84731-119D-44A8-A213-1A8E0AB5BE00}" srcOrd="0" destOrd="0" parTransId="{4052810D-9382-4AEC-95F6-D0B4505F4E56}" sibTransId="{BD0AAE31-245F-4E16-A33D-9377152EC9D3}"/>
    <dgm:cxn modelId="{867EF677-F479-4567-8FA3-CED6E11FD655}" type="presOf" srcId="{E1A84731-119D-44A8-A213-1A8E0AB5BE00}" destId="{332A0AC7-B2F1-43CC-84D9-766FB7FBF263}" srcOrd="0" destOrd="0" presId="urn:microsoft.com/office/officeart/2005/8/layout/list1"/>
    <dgm:cxn modelId="{513E0371-C824-403E-94BB-2214F88F6EBD}" type="presOf" srcId="{0A39ED6B-34C7-44F9-99CD-50DE119FB676}" destId="{77FE86FA-E4B9-4B75-BE4F-3C1A24484B32}" srcOrd="0" destOrd="0" presId="urn:microsoft.com/office/officeart/2005/8/layout/list1"/>
    <dgm:cxn modelId="{53A5446B-469F-4923-BBDE-7FB83CD25F91}" srcId="{0A39ED6B-34C7-44F9-99CD-50DE119FB676}" destId="{B65627EB-9BCF-4503-8DB2-A15CC159245A}" srcOrd="2" destOrd="0" parTransId="{7E190E95-533E-4C9A-B9BF-92266498E4B8}" sibTransId="{225EA4B7-8E7F-4247-81D3-13F71E111594}"/>
    <dgm:cxn modelId="{73A3C850-1FBB-4CF1-85FE-6B76ECFE97A5}" type="presOf" srcId="{B65627EB-9BCF-4503-8DB2-A15CC159245A}" destId="{83CBAA73-699E-49A6-8ACA-A5F113D9D619}" srcOrd="1" destOrd="0" presId="urn:microsoft.com/office/officeart/2005/8/layout/list1"/>
    <dgm:cxn modelId="{87E6D689-D879-4D6D-8CBD-CABE6D4FDAC6}" type="presOf" srcId="{B65627EB-9BCF-4503-8DB2-A15CC159245A}" destId="{A1152E6C-C91C-4ED9-9B3C-74F0E7AE9E88}" srcOrd="0" destOrd="0" presId="urn:microsoft.com/office/officeart/2005/8/layout/list1"/>
    <dgm:cxn modelId="{7644927F-6D23-4376-ACE6-CA2851E031A5}" type="presOf" srcId="{0C17AC34-A21D-40A9-9469-4902FEEC22B3}" destId="{BFB46F11-014B-4A68-B82C-5751AFCEC72A}" srcOrd="1" destOrd="0" presId="urn:microsoft.com/office/officeart/2005/8/layout/list1"/>
    <dgm:cxn modelId="{756689DF-0377-43D1-AF27-B3BEE28753C1}" type="presOf" srcId="{E1A84731-119D-44A8-A213-1A8E0AB5BE00}" destId="{6232DB76-5935-4C42-A6DF-3EAF159BA2FE}" srcOrd="1" destOrd="0" presId="urn:microsoft.com/office/officeart/2005/8/layout/list1"/>
    <dgm:cxn modelId="{7268E9D3-0951-44B2-BA1D-51A6131B5C8F}" type="presOf" srcId="{1588C352-966E-40AB-BC64-C19B47883E67}" destId="{1DDF2D1F-7A8F-4690-B132-10B4754CD0D0}" srcOrd="1" destOrd="0" presId="urn:microsoft.com/office/officeart/2005/8/layout/list1"/>
    <dgm:cxn modelId="{D8F173FE-314E-4C52-B65B-601E126307ED}" srcId="{0A39ED6B-34C7-44F9-99CD-50DE119FB676}" destId="{1588C352-966E-40AB-BC64-C19B47883E67}" srcOrd="1" destOrd="0" parTransId="{8FEB6A2D-0622-4FC4-9CB6-D92EBC4AD659}" sibTransId="{062D49B7-216D-4E28-97F9-ABF149B3261F}"/>
    <dgm:cxn modelId="{6F74C4FB-D785-471B-99AD-199D45A72E61}" type="presOf" srcId="{1588C352-966E-40AB-BC64-C19B47883E67}" destId="{EB6E97BE-967C-4958-901A-9BB9EE5F6BBC}" srcOrd="0" destOrd="0" presId="urn:microsoft.com/office/officeart/2005/8/layout/list1"/>
    <dgm:cxn modelId="{D290C243-241C-4B5F-9599-56E968CDEDE9}" type="presOf" srcId="{0C17AC34-A21D-40A9-9469-4902FEEC22B3}" destId="{604916BC-059D-4CDE-B466-A3D7646DD543}" srcOrd="0" destOrd="0" presId="urn:microsoft.com/office/officeart/2005/8/layout/list1"/>
    <dgm:cxn modelId="{C3DD9DD4-8D20-455E-A0BC-8AF82C69E480}" srcId="{0A39ED6B-34C7-44F9-99CD-50DE119FB676}" destId="{0C17AC34-A21D-40A9-9469-4902FEEC22B3}" srcOrd="3" destOrd="0" parTransId="{7711A18F-3757-45EC-8C08-8F3C7CD8902A}" sibTransId="{A73AB2EB-118B-49E7-B801-71223BA410F9}"/>
    <dgm:cxn modelId="{3794FD7A-41E8-49B4-BFF1-B77C599972A8}" type="presParOf" srcId="{77FE86FA-E4B9-4B75-BE4F-3C1A24484B32}" destId="{83F3A939-9D8B-40EA-9A55-4110A5CCC850}" srcOrd="0" destOrd="0" presId="urn:microsoft.com/office/officeart/2005/8/layout/list1"/>
    <dgm:cxn modelId="{D83E87B4-B13C-430B-A67D-5B8C5D2865B0}" type="presParOf" srcId="{83F3A939-9D8B-40EA-9A55-4110A5CCC850}" destId="{332A0AC7-B2F1-43CC-84D9-766FB7FBF263}" srcOrd="0" destOrd="0" presId="urn:microsoft.com/office/officeart/2005/8/layout/list1"/>
    <dgm:cxn modelId="{50B09739-014B-4DB4-AA14-183140E9B82E}" type="presParOf" srcId="{83F3A939-9D8B-40EA-9A55-4110A5CCC850}" destId="{6232DB76-5935-4C42-A6DF-3EAF159BA2FE}" srcOrd="1" destOrd="0" presId="urn:microsoft.com/office/officeart/2005/8/layout/list1"/>
    <dgm:cxn modelId="{9719A244-0695-4C05-8AAA-E2A235567352}" type="presParOf" srcId="{77FE86FA-E4B9-4B75-BE4F-3C1A24484B32}" destId="{6ECEA475-E2C2-4D6B-AA1C-68145F871AAD}" srcOrd="1" destOrd="0" presId="urn:microsoft.com/office/officeart/2005/8/layout/list1"/>
    <dgm:cxn modelId="{27ECF027-C72B-4F6B-9C06-C3A2D84F9824}" type="presParOf" srcId="{77FE86FA-E4B9-4B75-BE4F-3C1A24484B32}" destId="{AA9C5525-DED6-461A-B5E4-B829E1AF52ED}" srcOrd="2" destOrd="0" presId="urn:microsoft.com/office/officeart/2005/8/layout/list1"/>
    <dgm:cxn modelId="{46DB06E1-BAD2-4E30-9CCD-D92FE89B5DEE}" type="presParOf" srcId="{77FE86FA-E4B9-4B75-BE4F-3C1A24484B32}" destId="{6D1498AE-A895-4737-810E-9F85D90866FF}" srcOrd="3" destOrd="0" presId="urn:microsoft.com/office/officeart/2005/8/layout/list1"/>
    <dgm:cxn modelId="{B996C6F8-59C8-424C-96E7-0AD05694102F}" type="presParOf" srcId="{77FE86FA-E4B9-4B75-BE4F-3C1A24484B32}" destId="{483EEBC3-CF83-4782-B8EF-31050AEF9B6A}" srcOrd="4" destOrd="0" presId="urn:microsoft.com/office/officeart/2005/8/layout/list1"/>
    <dgm:cxn modelId="{98C8F27A-DB2B-4ACA-B07A-079FFBEBC8C8}" type="presParOf" srcId="{483EEBC3-CF83-4782-B8EF-31050AEF9B6A}" destId="{EB6E97BE-967C-4958-901A-9BB9EE5F6BBC}" srcOrd="0" destOrd="0" presId="urn:microsoft.com/office/officeart/2005/8/layout/list1"/>
    <dgm:cxn modelId="{874EE553-C1B9-4596-B09E-CA687E899857}" type="presParOf" srcId="{483EEBC3-CF83-4782-B8EF-31050AEF9B6A}" destId="{1DDF2D1F-7A8F-4690-B132-10B4754CD0D0}" srcOrd="1" destOrd="0" presId="urn:microsoft.com/office/officeart/2005/8/layout/list1"/>
    <dgm:cxn modelId="{F23E831D-BFE2-4CB5-A310-F63C13209CDF}" type="presParOf" srcId="{77FE86FA-E4B9-4B75-BE4F-3C1A24484B32}" destId="{AD676809-8B15-42CB-9D6E-12B0E93B8256}" srcOrd="5" destOrd="0" presId="urn:microsoft.com/office/officeart/2005/8/layout/list1"/>
    <dgm:cxn modelId="{F7A1C037-8267-4671-9DFD-E0652741E309}" type="presParOf" srcId="{77FE86FA-E4B9-4B75-BE4F-3C1A24484B32}" destId="{6968CBE2-FE81-4FCD-AFEA-9A5FC2A8668D}" srcOrd="6" destOrd="0" presId="urn:microsoft.com/office/officeart/2005/8/layout/list1"/>
    <dgm:cxn modelId="{1FCB818A-157C-4B1B-BB50-C345E7849CDB}" type="presParOf" srcId="{77FE86FA-E4B9-4B75-BE4F-3C1A24484B32}" destId="{8BD5B8A6-3F45-44FD-B81C-1773A151FB8F}" srcOrd="7" destOrd="0" presId="urn:microsoft.com/office/officeart/2005/8/layout/list1"/>
    <dgm:cxn modelId="{33C4651F-E73E-4089-8717-38E548926C2A}" type="presParOf" srcId="{77FE86FA-E4B9-4B75-BE4F-3C1A24484B32}" destId="{EB270A6E-4DB1-4BB1-AD34-8EA7A4F792BE}" srcOrd="8" destOrd="0" presId="urn:microsoft.com/office/officeart/2005/8/layout/list1"/>
    <dgm:cxn modelId="{0B9F8DCF-1BFA-4802-89AF-5C768D26D85B}" type="presParOf" srcId="{EB270A6E-4DB1-4BB1-AD34-8EA7A4F792BE}" destId="{A1152E6C-C91C-4ED9-9B3C-74F0E7AE9E88}" srcOrd="0" destOrd="0" presId="urn:microsoft.com/office/officeart/2005/8/layout/list1"/>
    <dgm:cxn modelId="{B79E537F-7FF4-473E-8837-B93E5461ACED}" type="presParOf" srcId="{EB270A6E-4DB1-4BB1-AD34-8EA7A4F792BE}" destId="{83CBAA73-699E-49A6-8ACA-A5F113D9D619}" srcOrd="1" destOrd="0" presId="urn:microsoft.com/office/officeart/2005/8/layout/list1"/>
    <dgm:cxn modelId="{490A3933-4C32-424C-801F-8A38C9832AC5}" type="presParOf" srcId="{77FE86FA-E4B9-4B75-BE4F-3C1A24484B32}" destId="{8DC52348-30DD-43C0-B97D-1F460E005802}" srcOrd="9" destOrd="0" presId="urn:microsoft.com/office/officeart/2005/8/layout/list1"/>
    <dgm:cxn modelId="{2838216F-305F-4B8E-971F-774A65FBB9CB}" type="presParOf" srcId="{77FE86FA-E4B9-4B75-BE4F-3C1A24484B32}" destId="{E71FBDEF-AD14-4BE1-B574-BCAF3DE79E60}" srcOrd="10" destOrd="0" presId="urn:microsoft.com/office/officeart/2005/8/layout/list1"/>
    <dgm:cxn modelId="{A423FF1B-34CC-40E4-A7BD-FC3A6D049247}" type="presParOf" srcId="{77FE86FA-E4B9-4B75-BE4F-3C1A24484B32}" destId="{47F1D021-3F13-4E63-8A2E-1C3C09790521}" srcOrd="11" destOrd="0" presId="urn:microsoft.com/office/officeart/2005/8/layout/list1"/>
    <dgm:cxn modelId="{B97E7094-C694-4CBD-9909-D6A409CD3358}" type="presParOf" srcId="{77FE86FA-E4B9-4B75-BE4F-3C1A24484B32}" destId="{72BEB358-60FB-40D0-8577-605FF2A5C377}" srcOrd="12" destOrd="0" presId="urn:microsoft.com/office/officeart/2005/8/layout/list1"/>
    <dgm:cxn modelId="{E87B95DD-9B22-4933-A3C5-AA94CA9349B8}" type="presParOf" srcId="{72BEB358-60FB-40D0-8577-605FF2A5C377}" destId="{604916BC-059D-4CDE-B466-A3D7646DD543}" srcOrd="0" destOrd="0" presId="urn:microsoft.com/office/officeart/2005/8/layout/list1"/>
    <dgm:cxn modelId="{89F9A600-D539-46E1-9FCA-9323179DFD86}" type="presParOf" srcId="{72BEB358-60FB-40D0-8577-605FF2A5C377}" destId="{BFB46F11-014B-4A68-B82C-5751AFCEC72A}" srcOrd="1" destOrd="0" presId="urn:microsoft.com/office/officeart/2005/8/layout/list1"/>
    <dgm:cxn modelId="{2CA1A96A-93F3-4BCE-A57F-3BFF5334432A}" type="presParOf" srcId="{77FE86FA-E4B9-4B75-BE4F-3C1A24484B32}" destId="{BF812004-F0F7-4EDC-A171-D12D0B9AFD36}" srcOrd="13" destOrd="0" presId="urn:microsoft.com/office/officeart/2005/8/layout/list1"/>
    <dgm:cxn modelId="{3FB4F8D6-D1AD-4322-B3CD-AA7AB7C2625B}" type="presParOf" srcId="{77FE86FA-E4B9-4B75-BE4F-3C1A24484B32}" destId="{AE35415D-C3F5-4DA7-99A1-D739586F2CA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9E0B36-28FF-4B58-AF69-585F28B9C3E3}"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MX"/>
        </a:p>
      </dgm:t>
    </dgm:pt>
    <dgm:pt modelId="{A5AAC720-94AF-4CBF-A841-9CD71AEB77C4}">
      <dgm:prSet phldrT="[Texto]" custT="1"/>
      <dgm:spPr/>
      <dgm:t>
        <a:bodyPr/>
        <a:lstStyle/>
        <a:p>
          <a:r>
            <a:rPr lang="es-MX" sz="2000" b="1" dirty="0" smtClean="0"/>
            <a:t>Procesos</a:t>
          </a:r>
          <a:endParaRPr lang="es-MX" sz="2000" b="1" dirty="0"/>
        </a:p>
      </dgm:t>
    </dgm:pt>
    <dgm:pt modelId="{5A31EC18-17EC-42D1-B79E-097FC1F684A4}" type="parTrans" cxnId="{9D1652C6-1969-4B2A-BE91-3E7D3A2ADF44}">
      <dgm:prSet/>
      <dgm:spPr/>
      <dgm:t>
        <a:bodyPr/>
        <a:lstStyle/>
        <a:p>
          <a:endParaRPr lang="es-MX"/>
        </a:p>
      </dgm:t>
    </dgm:pt>
    <dgm:pt modelId="{A7D3A90F-9E6D-4A56-8B10-7DFF4888595D}" type="sibTrans" cxnId="{9D1652C6-1969-4B2A-BE91-3E7D3A2ADF44}">
      <dgm:prSet/>
      <dgm:spPr/>
      <dgm:t>
        <a:bodyPr/>
        <a:lstStyle/>
        <a:p>
          <a:endParaRPr lang="es-MX"/>
        </a:p>
      </dgm:t>
    </dgm:pt>
    <dgm:pt modelId="{FF7BA2EC-DAB5-49EC-8DBD-B95E1BF0E8A8}">
      <dgm:prSet phldrT="[Texto]" custT="1"/>
      <dgm:spPr/>
      <dgm:t>
        <a:bodyPr/>
        <a:lstStyle/>
        <a:p>
          <a:r>
            <a:rPr lang="es-MX" sz="2000" b="0" dirty="0" smtClean="0">
              <a:latin typeface="Calibri" panose="020F0502020204030204" pitchFamily="34" charset="0"/>
            </a:rPr>
            <a:t>Trabajo de gabinete:</a:t>
          </a:r>
          <a:r>
            <a:rPr lang="es-MX" sz="1800" b="0" dirty="0" smtClean="0">
              <a:latin typeface="Calibri" panose="020F0502020204030204" pitchFamily="34" charset="0"/>
            </a:rPr>
            <a:t> </a:t>
          </a:r>
          <a:r>
            <a:rPr lang="es-MX" sz="1800" dirty="0" smtClean="0">
              <a:latin typeface="Calibri" panose="020F0502020204030204" pitchFamily="34" charset="0"/>
            </a:rPr>
            <a:t>a) r</a:t>
          </a:r>
          <a:r>
            <a:rPr lang="es-MX" sz="1800" dirty="0" smtClean="0">
              <a:solidFill>
                <a:srgbClr val="002060"/>
              </a:solidFill>
              <a:latin typeface="Calibri" pitchFamily="34" charset="0"/>
              <a:cs typeface="Calibri" pitchFamily="34" charset="0"/>
            </a:rPr>
            <a:t>evisión y análisis documental que sustentan la operación del Fondo, y b) mapeo de procesos  con base en la normatividad.</a:t>
          </a:r>
          <a:endParaRPr lang="es-MX" sz="1800" dirty="0">
            <a:latin typeface="Calibri" panose="020F0502020204030204" pitchFamily="34" charset="0"/>
          </a:endParaRPr>
        </a:p>
      </dgm:t>
    </dgm:pt>
    <dgm:pt modelId="{58F18583-F61C-44C0-8820-8A8B9CD85D77}" type="parTrans" cxnId="{256332AE-2F14-4483-8383-97438410A254}">
      <dgm:prSet/>
      <dgm:spPr/>
      <dgm:t>
        <a:bodyPr/>
        <a:lstStyle/>
        <a:p>
          <a:endParaRPr lang="es-MX"/>
        </a:p>
      </dgm:t>
    </dgm:pt>
    <dgm:pt modelId="{582ABC37-C8CD-4F6D-8C83-1C925C45649F}" type="sibTrans" cxnId="{256332AE-2F14-4483-8383-97438410A254}">
      <dgm:prSet/>
      <dgm:spPr/>
      <dgm:t>
        <a:bodyPr/>
        <a:lstStyle/>
        <a:p>
          <a:endParaRPr lang="es-MX"/>
        </a:p>
      </dgm:t>
    </dgm:pt>
    <dgm:pt modelId="{A2780342-F884-4AEC-B5C2-E22D94B359DA}">
      <dgm:prSet phldrT="[Texto]" custT="1"/>
      <dgm:spPr/>
      <dgm:t>
        <a:bodyPr/>
        <a:lstStyle/>
        <a:p>
          <a:r>
            <a:rPr lang="es-MX" sz="2000" b="1" dirty="0" smtClean="0"/>
            <a:t>Desempeño</a:t>
          </a:r>
          <a:endParaRPr lang="es-MX" sz="2000" b="1" dirty="0"/>
        </a:p>
      </dgm:t>
    </dgm:pt>
    <dgm:pt modelId="{14106ABE-37D9-4D68-816D-9CB17AF55F73}" type="parTrans" cxnId="{9E1CC6DB-D241-4BB2-9934-D266BBC49CC8}">
      <dgm:prSet/>
      <dgm:spPr/>
      <dgm:t>
        <a:bodyPr/>
        <a:lstStyle/>
        <a:p>
          <a:endParaRPr lang="es-MX"/>
        </a:p>
      </dgm:t>
    </dgm:pt>
    <dgm:pt modelId="{D8AEB773-21C2-4502-959E-3909E6A7CC2B}" type="sibTrans" cxnId="{9E1CC6DB-D241-4BB2-9934-D266BBC49CC8}">
      <dgm:prSet/>
      <dgm:spPr/>
      <dgm:t>
        <a:bodyPr/>
        <a:lstStyle/>
        <a:p>
          <a:endParaRPr lang="es-MX"/>
        </a:p>
      </dgm:t>
    </dgm:pt>
    <dgm:pt modelId="{BDAEBE47-86B6-47E6-A0F8-71B1C8BB9E52}">
      <dgm:prSet phldrT="[Texto]" custT="1"/>
      <dgm:spPr/>
      <dgm:t>
        <a:bodyPr/>
        <a:lstStyle/>
        <a:p>
          <a:r>
            <a:rPr lang="es-MX" sz="2000" dirty="0" smtClean="0">
              <a:latin typeface="Calibri" pitchFamily="34" charset="0"/>
              <a:cs typeface="Calibri" pitchFamily="34" charset="0"/>
            </a:rPr>
            <a:t>Alineación normativa (programática).</a:t>
          </a:r>
          <a:endParaRPr lang="es-MX" sz="2000" dirty="0"/>
        </a:p>
      </dgm:t>
    </dgm:pt>
    <dgm:pt modelId="{BDF8D417-928B-45E1-AB63-4B88234AFC05}" type="parTrans" cxnId="{971B81FE-C8A7-4C7F-9339-87E92A751DF0}">
      <dgm:prSet/>
      <dgm:spPr/>
      <dgm:t>
        <a:bodyPr/>
        <a:lstStyle/>
        <a:p>
          <a:endParaRPr lang="es-MX"/>
        </a:p>
      </dgm:t>
    </dgm:pt>
    <dgm:pt modelId="{57B827AC-30A9-489A-BE18-8E732B69DA86}" type="sibTrans" cxnId="{971B81FE-C8A7-4C7F-9339-87E92A751DF0}">
      <dgm:prSet/>
      <dgm:spPr/>
      <dgm:t>
        <a:bodyPr/>
        <a:lstStyle/>
        <a:p>
          <a:endParaRPr lang="es-MX"/>
        </a:p>
      </dgm:t>
    </dgm:pt>
    <dgm:pt modelId="{05DFDD69-0BBF-4B2E-8825-AAEB46DD12F3}">
      <dgm:prSet custT="1"/>
      <dgm:spPr/>
      <dgm:t>
        <a:bodyPr/>
        <a:lstStyle/>
        <a:p>
          <a:r>
            <a:rPr lang="es-MX" sz="2000" dirty="0" smtClean="0">
              <a:latin typeface="Calibri" pitchFamily="34" charset="0"/>
              <a:cs typeface="Calibri" pitchFamily="34" charset="0"/>
            </a:rPr>
            <a:t>Sinergias y duplicidades.</a:t>
          </a:r>
        </a:p>
      </dgm:t>
    </dgm:pt>
    <dgm:pt modelId="{B4425551-2196-4C3C-A506-87D4C040BAD3}" type="parTrans" cxnId="{861C856C-D7DF-4B20-B5E8-BD1FD0FAB160}">
      <dgm:prSet/>
      <dgm:spPr/>
      <dgm:t>
        <a:bodyPr/>
        <a:lstStyle/>
        <a:p>
          <a:endParaRPr lang="es-MX"/>
        </a:p>
      </dgm:t>
    </dgm:pt>
    <dgm:pt modelId="{E1A05FB3-613C-4C3A-A9D6-FB4EB5D4D775}" type="sibTrans" cxnId="{861C856C-D7DF-4B20-B5E8-BD1FD0FAB160}">
      <dgm:prSet/>
      <dgm:spPr/>
      <dgm:t>
        <a:bodyPr/>
        <a:lstStyle/>
        <a:p>
          <a:endParaRPr lang="es-MX"/>
        </a:p>
      </dgm:t>
    </dgm:pt>
    <dgm:pt modelId="{E3D723A4-AE78-46ED-A71D-BC705AB015C3}">
      <dgm:prSet custT="1"/>
      <dgm:spPr/>
      <dgm:t>
        <a:bodyPr/>
        <a:lstStyle/>
        <a:p>
          <a:r>
            <a:rPr lang="es-MX" sz="2000" dirty="0" smtClean="0">
              <a:latin typeface="Calibri" pitchFamily="34" charset="0"/>
              <a:cs typeface="Calibri" pitchFamily="34" charset="0"/>
            </a:rPr>
            <a:t>Identificación y </a:t>
          </a:r>
          <a:r>
            <a:rPr lang="es-MX" sz="2000" b="1" u="sng" dirty="0" smtClean="0">
              <a:latin typeface="Calibri" pitchFamily="34" charset="0"/>
              <a:cs typeface="Calibri" pitchFamily="34" charset="0"/>
            </a:rPr>
            <a:t>análisis de indicadores de resultados</a:t>
          </a:r>
          <a:r>
            <a:rPr lang="es-MX" sz="2000" dirty="0" smtClean="0">
              <a:latin typeface="Calibri" pitchFamily="34" charset="0"/>
              <a:cs typeface="Calibri" pitchFamily="34" charset="0"/>
            </a:rPr>
            <a:t>: tendencias y correlación. </a:t>
          </a:r>
          <a:endParaRPr lang="es-MX" sz="2000" dirty="0"/>
        </a:p>
      </dgm:t>
    </dgm:pt>
    <dgm:pt modelId="{6FD78C78-F926-416A-A166-9475D1A99DEC}" type="parTrans" cxnId="{99B3F9C3-347A-4B3F-AD28-D4A9AA8B2CD6}">
      <dgm:prSet/>
      <dgm:spPr/>
      <dgm:t>
        <a:bodyPr/>
        <a:lstStyle/>
        <a:p>
          <a:endParaRPr lang="es-MX"/>
        </a:p>
      </dgm:t>
    </dgm:pt>
    <dgm:pt modelId="{ABE95606-6AED-4C9D-B733-5FCA2ABA4D6E}" type="sibTrans" cxnId="{99B3F9C3-347A-4B3F-AD28-D4A9AA8B2CD6}">
      <dgm:prSet/>
      <dgm:spPr/>
      <dgm:t>
        <a:bodyPr/>
        <a:lstStyle/>
        <a:p>
          <a:endParaRPr lang="es-MX"/>
        </a:p>
      </dgm:t>
    </dgm:pt>
    <dgm:pt modelId="{BB8D2387-71B6-4195-B064-4479E4759D5B}">
      <dgm:prSet phldrT="[Texto]" custT="1"/>
      <dgm:spPr/>
      <dgm:t>
        <a:bodyPr/>
        <a:lstStyle/>
        <a:p>
          <a:r>
            <a:rPr lang="es-MX" sz="2000" b="0" dirty="0" smtClean="0">
              <a:latin typeface="Calibri" panose="020F0502020204030204" pitchFamily="34" charset="0"/>
            </a:rPr>
            <a:t>Procesos operativos</a:t>
          </a:r>
          <a:r>
            <a:rPr lang="es-MX" sz="2000" b="1" dirty="0" smtClean="0">
              <a:latin typeface="Calibri" panose="020F0502020204030204" pitchFamily="34" charset="0"/>
            </a:rPr>
            <a:t>: </a:t>
          </a:r>
          <a:r>
            <a:rPr lang="es-MX" sz="1800" dirty="0" smtClean="0">
              <a:latin typeface="Calibri" panose="020F0502020204030204" pitchFamily="34" charset="0"/>
            </a:rPr>
            <a:t>o</a:t>
          </a:r>
          <a:r>
            <a:rPr lang="es-MX" sz="1800" dirty="0" smtClean="0">
              <a:solidFill>
                <a:srgbClr val="002060"/>
              </a:solidFill>
              <a:latin typeface="Calibri" pitchFamily="34" charset="0"/>
              <a:cs typeface="Calibri" pitchFamily="34" charset="0"/>
            </a:rPr>
            <a:t>bservación, identificación, </a:t>
          </a:r>
          <a:r>
            <a:rPr lang="es-MX" sz="1800" b="1" u="sng" dirty="0" smtClean="0">
              <a:solidFill>
                <a:srgbClr val="002060"/>
              </a:solidFill>
              <a:latin typeface="Calibri" pitchFamily="34" charset="0"/>
              <a:cs typeface="Calibri" pitchFamily="34" charset="0"/>
            </a:rPr>
            <a:t>mapeo  y análisis de procesos operativos sustantivos  </a:t>
          </a:r>
          <a:r>
            <a:rPr lang="es-MX" sz="1800" dirty="0" smtClean="0">
              <a:solidFill>
                <a:srgbClr val="002060"/>
              </a:solidFill>
              <a:latin typeface="Calibri" pitchFamily="34" charset="0"/>
              <a:cs typeface="Calibri" pitchFamily="34" charset="0"/>
            </a:rPr>
            <a:t>(entrevistas semi estructuradas a  actores clave).</a:t>
          </a:r>
          <a:endParaRPr lang="es-MX" sz="1800" dirty="0">
            <a:latin typeface="Calibri" panose="020F0502020204030204" pitchFamily="34" charset="0"/>
          </a:endParaRPr>
        </a:p>
      </dgm:t>
    </dgm:pt>
    <dgm:pt modelId="{46FEAC64-CF88-4D02-AD6B-34877E5B447D}" type="sibTrans" cxnId="{B138EC2E-AA98-4E84-85F6-01DF7A237739}">
      <dgm:prSet/>
      <dgm:spPr/>
      <dgm:t>
        <a:bodyPr/>
        <a:lstStyle/>
        <a:p>
          <a:endParaRPr lang="es-MX"/>
        </a:p>
      </dgm:t>
    </dgm:pt>
    <dgm:pt modelId="{BF06310B-0D50-4475-A100-08925F32459C}" type="parTrans" cxnId="{B138EC2E-AA98-4E84-85F6-01DF7A237739}">
      <dgm:prSet/>
      <dgm:spPr/>
      <dgm:t>
        <a:bodyPr/>
        <a:lstStyle/>
        <a:p>
          <a:endParaRPr lang="es-MX"/>
        </a:p>
      </dgm:t>
    </dgm:pt>
    <dgm:pt modelId="{1989F034-BF05-4CFA-9B12-82781CAA3BAA}" type="pres">
      <dgm:prSet presAssocID="{169E0B36-28FF-4B58-AF69-585F28B9C3E3}" presName="linearFlow" presStyleCnt="0">
        <dgm:presLayoutVars>
          <dgm:dir/>
          <dgm:animLvl val="lvl"/>
          <dgm:resizeHandles val="exact"/>
        </dgm:presLayoutVars>
      </dgm:prSet>
      <dgm:spPr/>
      <dgm:t>
        <a:bodyPr/>
        <a:lstStyle/>
        <a:p>
          <a:endParaRPr lang="es-MX"/>
        </a:p>
      </dgm:t>
    </dgm:pt>
    <dgm:pt modelId="{8D44A1BE-C85C-4C25-86EE-6DA37FC86F29}" type="pres">
      <dgm:prSet presAssocID="{A5AAC720-94AF-4CBF-A841-9CD71AEB77C4}" presName="composite" presStyleCnt="0"/>
      <dgm:spPr/>
    </dgm:pt>
    <dgm:pt modelId="{04BF4B4E-5A39-4ED5-862C-A7C1FAC735DD}" type="pres">
      <dgm:prSet presAssocID="{A5AAC720-94AF-4CBF-A841-9CD71AEB77C4}" presName="parentText" presStyleLbl="alignNode1" presStyleIdx="0" presStyleCnt="2">
        <dgm:presLayoutVars>
          <dgm:chMax val="1"/>
          <dgm:bulletEnabled val="1"/>
        </dgm:presLayoutVars>
      </dgm:prSet>
      <dgm:spPr/>
      <dgm:t>
        <a:bodyPr/>
        <a:lstStyle/>
        <a:p>
          <a:endParaRPr lang="es-MX"/>
        </a:p>
      </dgm:t>
    </dgm:pt>
    <dgm:pt modelId="{F3E9700E-C9E1-46DB-BDB7-7DB64269277F}" type="pres">
      <dgm:prSet presAssocID="{A5AAC720-94AF-4CBF-A841-9CD71AEB77C4}" presName="descendantText" presStyleLbl="alignAcc1" presStyleIdx="0" presStyleCnt="2" custScaleY="148850">
        <dgm:presLayoutVars>
          <dgm:bulletEnabled val="1"/>
        </dgm:presLayoutVars>
      </dgm:prSet>
      <dgm:spPr/>
      <dgm:t>
        <a:bodyPr/>
        <a:lstStyle/>
        <a:p>
          <a:endParaRPr lang="es-MX"/>
        </a:p>
      </dgm:t>
    </dgm:pt>
    <dgm:pt modelId="{51F21E53-89DB-4B51-9F15-485B1E8CBEF5}" type="pres">
      <dgm:prSet presAssocID="{A7D3A90F-9E6D-4A56-8B10-7DFF4888595D}" presName="sp" presStyleCnt="0"/>
      <dgm:spPr/>
    </dgm:pt>
    <dgm:pt modelId="{84770103-2F47-4C66-9BE6-F81D1053C2CD}" type="pres">
      <dgm:prSet presAssocID="{A2780342-F884-4AEC-B5C2-E22D94B359DA}" presName="composite" presStyleCnt="0"/>
      <dgm:spPr/>
    </dgm:pt>
    <dgm:pt modelId="{592AD476-78B1-4A20-A348-27C27421EA09}" type="pres">
      <dgm:prSet presAssocID="{A2780342-F884-4AEC-B5C2-E22D94B359DA}" presName="parentText" presStyleLbl="alignNode1" presStyleIdx="1" presStyleCnt="2">
        <dgm:presLayoutVars>
          <dgm:chMax val="1"/>
          <dgm:bulletEnabled val="1"/>
        </dgm:presLayoutVars>
      </dgm:prSet>
      <dgm:spPr/>
      <dgm:t>
        <a:bodyPr/>
        <a:lstStyle/>
        <a:p>
          <a:endParaRPr lang="es-MX"/>
        </a:p>
      </dgm:t>
    </dgm:pt>
    <dgm:pt modelId="{2DAFDE4C-0F10-4D3E-B9E8-684DFCA4E023}" type="pres">
      <dgm:prSet presAssocID="{A2780342-F884-4AEC-B5C2-E22D94B359DA}" presName="descendantText" presStyleLbl="alignAcc1" presStyleIdx="1" presStyleCnt="2">
        <dgm:presLayoutVars>
          <dgm:bulletEnabled val="1"/>
        </dgm:presLayoutVars>
      </dgm:prSet>
      <dgm:spPr/>
      <dgm:t>
        <a:bodyPr/>
        <a:lstStyle/>
        <a:p>
          <a:endParaRPr lang="es-MX"/>
        </a:p>
      </dgm:t>
    </dgm:pt>
  </dgm:ptLst>
  <dgm:cxnLst>
    <dgm:cxn modelId="{861C856C-D7DF-4B20-B5E8-BD1FD0FAB160}" srcId="{A2780342-F884-4AEC-B5C2-E22D94B359DA}" destId="{05DFDD69-0BBF-4B2E-8825-AAEB46DD12F3}" srcOrd="1" destOrd="0" parTransId="{B4425551-2196-4C3C-A506-87D4C040BAD3}" sibTransId="{E1A05FB3-613C-4C3A-A9D6-FB4EB5D4D775}"/>
    <dgm:cxn modelId="{D0055737-A81D-4AB5-93FD-F0B4D1936842}" type="presOf" srcId="{169E0B36-28FF-4B58-AF69-585F28B9C3E3}" destId="{1989F034-BF05-4CFA-9B12-82781CAA3BAA}" srcOrd="0" destOrd="0" presId="urn:microsoft.com/office/officeart/2005/8/layout/chevron2"/>
    <dgm:cxn modelId="{256332AE-2F14-4483-8383-97438410A254}" srcId="{A5AAC720-94AF-4CBF-A841-9CD71AEB77C4}" destId="{FF7BA2EC-DAB5-49EC-8DBD-B95E1BF0E8A8}" srcOrd="0" destOrd="0" parTransId="{58F18583-F61C-44C0-8820-8A8B9CD85D77}" sibTransId="{582ABC37-C8CD-4F6D-8C83-1C925C45649F}"/>
    <dgm:cxn modelId="{9E1CC6DB-D241-4BB2-9934-D266BBC49CC8}" srcId="{169E0B36-28FF-4B58-AF69-585F28B9C3E3}" destId="{A2780342-F884-4AEC-B5C2-E22D94B359DA}" srcOrd="1" destOrd="0" parTransId="{14106ABE-37D9-4D68-816D-9CB17AF55F73}" sibTransId="{D8AEB773-21C2-4502-959E-3909E6A7CC2B}"/>
    <dgm:cxn modelId="{99B3F9C3-347A-4B3F-AD28-D4A9AA8B2CD6}" srcId="{A2780342-F884-4AEC-B5C2-E22D94B359DA}" destId="{E3D723A4-AE78-46ED-A71D-BC705AB015C3}" srcOrd="2" destOrd="0" parTransId="{6FD78C78-F926-416A-A166-9475D1A99DEC}" sibTransId="{ABE95606-6AED-4C9D-B733-5FCA2ABA4D6E}"/>
    <dgm:cxn modelId="{971B81FE-C8A7-4C7F-9339-87E92A751DF0}" srcId="{A2780342-F884-4AEC-B5C2-E22D94B359DA}" destId="{BDAEBE47-86B6-47E6-A0F8-71B1C8BB9E52}" srcOrd="0" destOrd="0" parTransId="{BDF8D417-928B-45E1-AB63-4B88234AFC05}" sibTransId="{57B827AC-30A9-489A-BE18-8E732B69DA86}"/>
    <dgm:cxn modelId="{B138EC2E-AA98-4E84-85F6-01DF7A237739}" srcId="{A5AAC720-94AF-4CBF-A841-9CD71AEB77C4}" destId="{BB8D2387-71B6-4195-B064-4479E4759D5B}" srcOrd="1" destOrd="0" parTransId="{BF06310B-0D50-4475-A100-08925F32459C}" sibTransId="{46FEAC64-CF88-4D02-AD6B-34877E5B447D}"/>
    <dgm:cxn modelId="{ABE33922-C773-438B-8733-7C49E725B85A}" type="presOf" srcId="{A5AAC720-94AF-4CBF-A841-9CD71AEB77C4}" destId="{04BF4B4E-5A39-4ED5-862C-A7C1FAC735DD}" srcOrd="0" destOrd="0" presId="urn:microsoft.com/office/officeart/2005/8/layout/chevron2"/>
    <dgm:cxn modelId="{8777AE74-27B2-46E4-9372-0C3FFC499B0F}" type="presOf" srcId="{05DFDD69-0BBF-4B2E-8825-AAEB46DD12F3}" destId="{2DAFDE4C-0F10-4D3E-B9E8-684DFCA4E023}" srcOrd="0" destOrd="1" presId="urn:microsoft.com/office/officeart/2005/8/layout/chevron2"/>
    <dgm:cxn modelId="{4464A2EB-829A-4479-B403-B07659FF5F5D}" type="presOf" srcId="{BB8D2387-71B6-4195-B064-4479E4759D5B}" destId="{F3E9700E-C9E1-46DB-BDB7-7DB64269277F}" srcOrd="0" destOrd="1" presId="urn:microsoft.com/office/officeart/2005/8/layout/chevron2"/>
    <dgm:cxn modelId="{9D1652C6-1969-4B2A-BE91-3E7D3A2ADF44}" srcId="{169E0B36-28FF-4B58-AF69-585F28B9C3E3}" destId="{A5AAC720-94AF-4CBF-A841-9CD71AEB77C4}" srcOrd="0" destOrd="0" parTransId="{5A31EC18-17EC-42D1-B79E-097FC1F684A4}" sibTransId="{A7D3A90F-9E6D-4A56-8B10-7DFF4888595D}"/>
    <dgm:cxn modelId="{869EA3EB-85AC-4749-ADA1-7847C8A6B22A}" type="presOf" srcId="{FF7BA2EC-DAB5-49EC-8DBD-B95E1BF0E8A8}" destId="{F3E9700E-C9E1-46DB-BDB7-7DB64269277F}" srcOrd="0" destOrd="0" presId="urn:microsoft.com/office/officeart/2005/8/layout/chevron2"/>
    <dgm:cxn modelId="{7A8D5864-AB99-4B16-AE49-350FFA1A3565}" type="presOf" srcId="{E3D723A4-AE78-46ED-A71D-BC705AB015C3}" destId="{2DAFDE4C-0F10-4D3E-B9E8-684DFCA4E023}" srcOrd="0" destOrd="2" presId="urn:microsoft.com/office/officeart/2005/8/layout/chevron2"/>
    <dgm:cxn modelId="{F8D0FB8A-0AC3-4447-AEB9-3DB9C688939C}" type="presOf" srcId="{BDAEBE47-86B6-47E6-A0F8-71B1C8BB9E52}" destId="{2DAFDE4C-0F10-4D3E-B9E8-684DFCA4E023}" srcOrd="0" destOrd="0" presId="urn:microsoft.com/office/officeart/2005/8/layout/chevron2"/>
    <dgm:cxn modelId="{A4206964-9EEB-439F-A9EE-B5277F0DAC26}" type="presOf" srcId="{A2780342-F884-4AEC-B5C2-E22D94B359DA}" destId="{592AD476-78B1-4A20-A348-27C27421EA09}" srcOrd="0" destOrd="0" presId="urn:microsoft.com/office/officeart/2005/8/layout/chevron2"/>
    <dgm:cxn modelId="{B2F58F7D-558F-4AF2-807B-E3C82718175F}" type="presParOf" srcId="{1989F034-BF05-4CFA-9B12-82781CAA3BAA}" destId="{8D44A1BE-C85C-4C25-86EE-6DA37FC86F29}" srcOrd="0" destOrd="0" presId="urn:microsoft.com/office/officeart/2005/8/layout/chevron2"/>
    <dgm:cxn modelId="{D5733F73-D7F6-41E0-9DC7-BE98D074B2B8}" type="presParOf" srcId="{8D44A1BE-C85C-4C25-86EE-6DA37FC86F29}" destId="{04BF4B4E-5A39-4ED5-862C-A7C1FAC735DD}" srcOrd="0" destOrd="0" presId="urn:microsoft.com/office/officeart/2005/8/layout/chevron2"/>
    <dgm:cxn modelId="{5F95F8B4-4F34-4DCC-B918-CDC64D8EBE34}" type="presParOf" srcId="{8D44A1BE-C85C-4C25-86EE-6DA37FC86F29}" destId="{F3E9700E-C9E1-46DB-BDB7-7DB64269277F}" srcOrd="1" destOrd="0" presId="urn:microsoft.com/office/officeart/2005/8/layout/chevron2"/>
    <dgm:cxn modelId="{77215B21-BA61-42D4-A622-16F34DBA9D6A}" type="presParOf" srcId="{1989F034-BF05-4CFA-9B12-82781CAA3BAA}" destId="{51F21E53-89DB-4B51-9F15-485B1E8CBEF5}" srcOrd="1" destOrd="0" presId="urn:microsoft.com/office/officeart/2005/8/layout/chevron2"/>
    <dgm:cxn modelId="{064539C1-383A-43FF-9E79-F0451D0DD6F8}" type="presParOf" srcId="{1989F034-BF05-4CFA-9B12-82781CAA3BAA}" destId="{84770103-2F47-4C66-9BE6-F81D1053C2CD}" srcOrd="2" destOrd="0" presId="urn:microsoft.com/office/officeart/2005/8/layout/chevron2"/>
    <dgm:cxn modelId="{A906EA09-B00C-4E71-A89C-E834E2C04665}" type="presParOf" srcId="{84770103-2F47-4C66-9BE6-F81D1053C2CD}" destId="{592AD476-78B1-4A20-A348-27C27421EA09}" srcOrd="0" destOrd="0" presId="urn:microsoft.com/office/officeart/2005/8/layout/chevron2"/>
    <dgm:cxn modelId="{A7C73D98-84C4-42B4-B340-B988FFF4B373}" type="presParOf" srcId="{84770103-2F47-4C66-9BE6-F81D1053C2CD}" destId="{2DAFDE4C-0F10-4D3E-B9E8-684DFCA4E02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AD5D7B-5E8D-4945-8E09-C8B6A7124A2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4C79DD09-4E7D-4842-9999-0F677EF8DD0B}">
      <dgm:prSet custT="1"/>
      <dgm:spPr/>
      <dgm:t>
        <a:bodyPr/>
        <a:lstStyle/>
        <a:p>
          <a:pPr rtl="0"/>
          <a:r>
            <a:rPr lang="es-MX" sz="2100" dirty="0" smtClean="0">
              <a:solidFill>
                <a:schemeClr val="bg1"/>
              </a:solidFill>
              <a:latin typeface="Calibri" pitchFamily="34" charset="0"/>
              <a:cs typeface="Calibri" pitchFamily="34" charset="0"/>
            </a:rPr>
            <a:t>Los indicadores de gestión  no reflejan por completo los objetivos, propósito y actividades del Fondo: POAs.</a:t>
          </a:r>
          <a:endParaRPr lang="es-MX" sz="2100" dirty="0">
            <a:solidFill>
              <a:schemeClr val="bg1"/>
            </a:solidFill>
          </a:endParaRPr>
        </a:p>
      </dgm:t>
    </dgm:pt>
    <dgm:pt modelId="{F29D10EA-9659-46DD-98B9-FB96009440BD}" type="parTrans" cxnId="{F3FF5343-551E-4CBA-89CC-F3CB74715867}">
      <dgm:prSet/>
      <dgm:spPr/>
      <dgm:t>
        <a:bodyPr/>
        <a:lstStyle/>
        <a:p>
          <a:endParaRPr lang="es-MX" sz="2100"/>
        </a:p>
      </dgm:t>
    </dgm:pt>
    <dgm:pt modelId="{E7CB392C-7959-48F6-B80F-6573F7E9459C}" type="sibTrans" cxnId="{F3FF5343-551E-4CBA-89CC-F3CB74715867}">
      <dgm:prSet/>
      <dgm:spPr/>
      <dgm:t>
        <a:bodyPr/>
        <a:lstStyle/>
        <a:p>
          <a:endParaRPr lang="es-MX" sz="2100"/>
        </a:p>
      </dgm:t>
    </dgm:pt>
    <dgm:pt modelId="{2FA19C52-9211-4EB4-A7DE-79AD412B3048}">
      <dgm:prSet custT="1"/>
      <dgm:spPr/>
      <dgm:t>
        <a:bodyPr/>
        <a:lstStyle/>
        <a:p>
          <a:pPr rtl="0"/>
          <a:r>
            <a:rPr lang="es-MX" sz="2100" dirty="0" smtClean="0">
              <a:solidFill>
                <a:schemeClr val="bg1"/>
              </a:solidFill>
              <a:latin typeface="Calibri" pitchFamily="34" charset="0"/>
              <a:cs typeface="Calibri" pitchFamily="34" charset="0"/>
            </a:rPr>
            <a:t>Ventanas de mejora en la alienación normativa-programática: POAs.</a:t>
          </a:r>
          <a:endParaRPr lang="es-MX" sz="2100" dirty="0">
            <a:solidFill>
              <a:schemeClr val="bg1"/>
            </a:solidFill>
          </a:endParaRPr>
        </a:p>
      </dgm:t>
    </dgm:pt>
    <dgm:pt modelId="{F886E6E9-C2AA-4E4E-B820-09B9041E8DC8}" type="parTrans" cxnId="{691905AB-4197-469D-A9D1-A98BB9EE4AC3}">
      <dgm:prSet/>
      <dgm:spPr/>
      <dgm:t>
        <a:bodyPr/>
        <a:lstStyle/>
        <a:p>
          <a:endParaRPr lang="es-MX" sz="2100"/>
        </a:p>
      </dgm:t>
    </dgm:pt>
    <dgm:pt modelId="{85C2F297-F66F-4D44-BF71-6578C6374717}" type="sibTrans" cxnId="{691905AB-4197-469D-A9D1-A98BB9EE4AC3}">
      <dgm:prSet/>
      <dgm:spPr/>
      <dgm:t>
        <a:bodyPr/>
        <a:lstStyle/>
        <a:p>
          <a:endParaRPr lang="es-MX" sz="2100"/>
        </a:p>
      </dgm:t>
    </dgm:pt>
    <dgm:pt modelId="{54E865E9-9194-490E-994C-6CC8E584ADAD}">
      <dgm:prSet custT="1"/>
      <dgm:spPr/>
      <dgm:t>
        <a:bodyPr/>
        <a:lstStyle/>
        <a:p>
          <a:pPr rtl="0"/>
          <a:r>
            <a:rPr lang="es-MX" sz="2100" dirty="0" smtClean="0">
              <a:solidFill>
                <a:schemeClr val="bg1"/>
              </a:solidFill>
              <a:latin typeface="Calibri" pitchFamily="34" charset="0"/>
              <a:cs typeface="Calibri" pitchFamily="34" charset="0"/>
            </a:rPr>
            <a:t>Incertidumbre sobre tiempos y tipos de obras a financiar con el Fondo.</a:t>
          </a:r>
          <a:endParaRPr lang="es-MX" sz="2100" dirty="0">
            <a:solidFill>
              <a:schemeClr val="bg1"/>
            </a:solidFill>
          </a:endParaRPr>
        </a:p>
      </dgm:t>
    </dgm:pt>
    <dgm:pt modelId="{836D7D55-E899-435A-AA3C-96FF12E906EE}" type="parTrans" cxnId="{046B1CBC-B116-4BFF-A05E-3FA086EB00BF}">
      <dgm:prSet/>
      <dgm:spPr/>
      <dgm:t>
        <a:bodyPr/>
        <a:lstStyle/>
        <a:p>
          <a:endParaRPr lang="es-MX" sz="2100"/>
        </a:p>
      </dgm:t>
    </dgm:pt>
    <dgm:pt modelId="{5AB8369A-5827-4872-8F54-17D1A917F36D}" type="sibTrans" cxnId="{046B1CBC-B116-4BFF-A05E-3FA086EB00BF}">
      <dgm:prSet/>
      <dgm:spPr/>
      <dgm:t>
        <a:bodyPr/>
        <a:lstStyle/>
        <a:p>
          <a:endParaRPr lang="es-MX" sz="2100"/>
        </a:p>
      </dgm:t>
    </dgm:pt>
    <dgm:pt modelId="{3005776E-5411-40CA-AEF4-973097241322}">
      <dgm:prSet custT="1"/>
      <dgm:spPr/>
      <dgm:t>
        <a:bodyPr/>
        <a:lstStyle/>
        <a:p>
          <a:r>
            <a:rPr lang="es-MX" sz="2100" dirty="0" smtClean="0">
              <a:solidFill>
                <a:schemeClr val="bg1"/>
              </a:solidFill>
              <a:latin typeface="Calibri" pitchFamily="34" charset="0"/>
              <a:cs typeface="Calibri" pitchFamily="34" charset="0"/>
            </a:rPr>
            <a:t>MIR con un solo indicador: componente.</a:t>
          </a:r>
          <a:endParaRPr lang="es-MX" sz="2100" dirty="0" smtClean="0">
            <a:solidFill>
              <a:srgbClr val="7030A0"/>
            </a:solidFill>
            <a:latin typeface="Calibri" pitchFamily="34" charset="0"/>
            <a:cs typeface="Calibri" pitchFamily="34" charset="0"/>
          </a:endParaRPr>
        </a:p>
      </dgm:t>
    </dgm:pt>
    <dgm:pt modelId="{B823778A-BFA4-4819-8855-7AEA32F338B4}" type="parTrans" cxnId="{BD5552B5-D293-4E78-9F95-E0F085C6D44B}">
      <dgm:prSet/>
      <dgm:spPr/>
      <dgm:t>
        <a:bodyPr/>
        <a:lstStyle/>
        <a:p>
          <a:endParaRPr lang="es-MX" sz="2100"/>
        </a:p>
      </dgm:t>
    </dgm:pt>
    <dgm:pt modelId="{0A937609-8F6D-4DF5-8053-2B8714434407}" type="sibTrans" cxnId="{BD5552B5-D293-4E78-9F95-E0F085C6D44B}">
      <dgm:prSet/>
      <dgm:spPr/>
      <dgm:t>
        <a:bodyPr/>
        <a:lstStyle/>
        <a:p>
          <a:endParaRPr lang="es-MX" sz="2100"/>
        </a:p>
      </dgm:t>
    </dgm:pt>
    <dgm:pt modelId="{CD845DDD-5F2D-48E3-BFA4-312C41DC019A}">
      <dgm:prSet custT="1"/>
      <dgm:spPr/>
      <dgm:t>
        <a:bodyPr/>
        <a:lstStyle/>
        <a:p>
          <a:r>
            <a:rPr lang="es-MX" sz="2100" dirty="0" smtClean="0">
              <a:solidFill>
                <a:schemeClr val="bg1"/>
              </a:solidFill>
              <a:latin typeface="Calibri" pitchFamily="34" charset="0"/>
              <a:cs typeface="Calibri" pitchFamily="34" charset="0"/>
            </a:rPr>
            <a:t>Sustento normativo se encuentra disperso en varios documentos.</a:t>
          </a:r>
          <a:endParaRPr lang="es-MX" sz="2100" dirty="0">
            <a:solidFill>
              <a:schemeClr val="bg1"/>
            </a:solidFill>
          </a:endParaRPr>
        </a:p>
      </dgm:t>
    </dgm:pt>
    <dgm:pt modelId="{D2422538-2130-43D8-A327-7CE654C5002A}" type="parTrans" cxnId="{A0BC5E2C-8558-4A24-94D5-4FC23D614F63}">
      <dgm:prSet/>
      <dgm:spPr/>
      <dgm:t>
        <a:bodyPr/>
        <a:lstStyle/>
        <a:p>
          <a:endParaRPr lang="es-MX" sz="2100"/>
        </a:p>
      </dgm:t>
    </dgm:pt>
    <dgm:pt modelId="{AB97DB36-9CED-424D-BBDC-1F78B16FEED3}" type="sibTrans" cxnId="{A0BC5E2C-8558-4A24-94D5-4FC23D614F63}">
      <dgm:prSet/>
      <dgm:spPr/>
      <dgm:t>
        <a:bodyPr/>
        <a:lstStyle/>
        <a:p>
          <a:endParaRPr lang="es-MX" sz="2100"/>
        </a:p>
      </dgm:t>
    </dgm:pt>
    <dgm:pt modelId="{349D206B-9C64-4123-9A22-D446ADB430EB}" type="pres">
      <dgm:prSet presAssocID="{96AD5D7B-5E8D-4945-8E09-C8B6A7124A27}" presName="linear" presStyleCnt="0">
        <dgm:presLayoutVars>
          <dgm:animLvl val="lvl"/>
          <dgm:resizeHandles val="exact"/>
        </dgm:presLayoutVars>
      </dgm:prSet>
      <dgm:spPr/>
      <dgm:t>
        <a:bodyPr/>
        <a:lstStyle/>
        <a:p>
          <a:endParaRPr lang="es-MX"/>
        </a:p>
      </dgm:t>
    </dgm:pt>
    <dgm:pt modelId="{DDAD1E94-C9D0-42AB-AF92-A690D9ED3E34}" type="pres">
      <dgm:prSet presAssocID="{CD845DDD-5F2D-48E3-BFA4-312C41DC019A}" presName="parentText" presStyleLbl="node1" presStyleIdx="0" presStyleCnt="5" custScaleY="157147" custLinFactNeighborX="28" custLinFactNeighborY="2">
        <dgm:presLayoutVars>
          <dgm:chMax val="0"/>
          <dgm:bulletEnabled val="1"/>
        </dgm:presLayoutVars>
      </dgm:prSet>
      <dgm:spPr/>
      <dgm:t>
        <a:bodyPr/>
        <a:lstStyle/>
        <a:p>
          <a:endParaRPr lang="es-MX"/>
        </a:p>
      </dgm:t>
    </dgm:pt>
    <dgm:pt modelId="{942883F4-3ACD-4047-ACE9-6DA23572787A}" type="pres">
      <dgm:prSet presAssocID="{AB97DB36-9CED-424D-BBDC-1F78B16FEED3}" presName="spacer" presStyleCnt="0"/>
      <dgm:spPr/>
    </dgm:pt>
    <dgm:pt modelId="{82463A58-F763-4DA1-8960-7135892146A3}" type="pres">
      <dgm:prSet presAssocID="{3005776E-5411-40CA-AEF4-973097241322}" presName="parentText" presStyleLbl="node1" presStyleIdx="1" presStyleCnt="5" custLinFactNeighborX="-2499" custLinFactNeighborY="-41646">
        <dgm:presLayoutVars>
          <dgm:chMax val="0"/>
          <dgm:bulletEnabled val="1"/>
        </dgm:presLayoutVars>
      </dgm:prSet>
      <dgm:spPr/>
      <dgm:t>
        <a:bodyPr/>
        <a:lstStyle/>
        <a:p>
          <a:endParaRPr lang="es-MX"/>
        </a:p>
      </dgm:t>
    </dgm:pt>
    <dgm:pt modelId="{6872BCF4-0108-47F8-BDA8-7C8D7101DBBA}" type="pres">
      <dgm:prSet presAssocID="{0A937609-8F6D-4DF5-8053-2B8714434407}" presName="spacer" presStyleCnt="0"/>
      <dgm:spPr/>
    </dgm:pt>
    <dgm:pt modelId="{E1B0AE7D-32F1-4163-A3ED-51DB493FC6A6}" type="pres">
      <dgm:prSet presAssocID="{4C79DD09-4E7D-4842-9999-0F677EF8DD0B}" presName="parentText" presStyleLbl="node1" presStyleIdx="2" presStyleCnt="5">
        <dgm:presLayoutVars>
          <dgm:chMax val="0"/>
          <dgm:bulletEnabled val="1"/>
        </dgm:presLayoutVars>
      </dgm:prSet>
      <dgm:spPr/>
      <dgm:t>
        <a:bodyPr/>
        <a:lstStyle/>
        <a:p>
          <a:endParaRPr lang="es-MX"/>
        </a:p>
      </dgm:t>
    </dgm:pt>
    <dgm:pt modelId="{96DA3F52-99AE-46A5-BC6F-68138BD6B8A4}" type="pres">
      <dgm:prSet presAssocID="{E7CB392C-7959-48F6-B80F-6573F7E9459C}" presName="spacer" presStyleCnt="0"/>
      <dgm:spPr/>
    </dgm:pt>
    <dgm:pt modelId="{7E8A6B86-A6F1-41A2-A0E5-00F20EBB8AB2}" type="pres">
      <dgm:prSet presAssocID="{2FA19C52-9211-4EB4-A7DE-79AD412B3048}" presName="parentText" presStyleLbl="node1" presStyleIdx="3" presStyleCnt="5">
        <dgm:presLayoutVars>
          <dgm:chMax val="0"/>
          <dgm:bulletEnabled val="1"/>
        </dgm:presLayoutVars>
      </dgm:prSet>
      <dgm:spPr/>
      <dgm:t>
        <a:bodyPr/>
        <a:lstStyle/>
        <a:p>
          <a:endParaRPr lang="es-MX"/>
        </a:p>
      </dgm:t>
    </dgm:pt>
    <dgm:pt modelId="{2684214F-A025-4BFB-BC46-E0A44D483A2C}" type="pres">
      <dgm:prSet presAssocID="{85C2F297-F66F-4D44-BF71-6578C6374717}" presName="spacer" presStyleCnt="0"/>
      <dgm:spPr/>
    </dgm:pt>
    <dgm:pt modelId="{F9B3DA9D-A78C-4134-B495-BFFBA7CB474A}" type="pres">
      <dgm:prSet presAssocID="{54E865E9-9194-490E-994C-6CC8E584ADAD}" presName="parentText" presStyleLbl="node1" presStyleIdx="4" presStyleCnt="5">
        <dgm:presLayoutVars>
          <dgm:chMax val="0"/>
          <dgm:bulletEnabled val="1"/>
        </dgm:presLayoutVars>
      </dgm:prSet>
      <dgm:spPr/>
      <dgm:t>
        <a:bodyPr/>
        <a:lstStyle/>
        <a:p>
          <a:endParaRPr lang="es-MX"/>
        </a:p>
      </dgm:t>
    </dgm:pt>
  </dgm:ptLst>
  <dgm:cxnLst>
    <dgm:cxn modelId="{BD5552B5-D293-4E78-9F95-E0F085C6D44B}" srcId="{96AD5D7B-5E8D-4945-8E09-C8B6A7124A27}" destId="{3005776E-5411-40CA-AEF4-973097241322}" srcOrd="1" destOrd="0" parTransId="{B823778A-BFA4-4819-8855-7AEA32F338B4}" sibTransId="{0A937609-8F6D-4DF5-8053-2B8714434407}"/>
    <dgm:cxn modelId="{F3FF5343-551E-4CBA-89CC-F3CB74715867}" srcId="{96AD5D7B-5E8D-4945-8E09-C8B6A7124A27}" destId="{4C79DD09-4E7D-4842-9999-0F677EF8DD0B}" srcOrd="2" destOrd="0" parTransId="{F29D10EA-9659-46DD-98B9-FB96009440BD}" sibTransId="{E7CB392C-7959-48F6-B80F-6573F7E9459C}"/>
    <dgm:cxn modelId="{046B1CBC-B116-4BFF-A05E-3FA086EB00BF}" srcId="{96AD5D7B-5E8D-4945-8E09-C8B6A7124A27}" destId="{54E865E9-9194-490E-994C-6CC8E584ADAD}" srcOrd="4" destOrd="0" parTransId="{836D7D55-E899-435A-AA3C-96FF12E906EE}" sibTransId="{5AB8369A-5827-4872-8F54-17D1A917F36D}"/>
    <dgm:cxn modelId="{A0BC5E2C-8558-4A24-94D5-4FC23D614F63}" srcId="{96AD5D7B-5E8D-4945-8E09-C8B6A7124A27}" destId="{CD845DDD-5F2D-48E3-BFA4-312C41DC019A}" srcOrd="0" destOrd="0" parTransId="{D2422538-2130-43D8-A327-7CE654C5002A}" sibTransId="{AB97DB36-9CED-424D-BBDC-1F78B16FEED3}"/>
    <dgm:cxn modelId="{691905AB-4197-469D-A9D1-A98BB9EE4AC3}" srcId="{96AD5D7B-5E8D-4945-8E09-C8B6A7124A27}" destId="{2FA19C52-9211-4EB4-A7DE-79AD412B3048}" srcOrd="3" destOrd="0" parTransId="{F886E6E9-C2AA-4E4E-B820-09B9041E8DC8}" sibTransId="{85C2F297-F66F-4D44-BF71-6578C6374717}"/>
    <dgm:cxn modelId="{C1500493-EC59-48E6-8A88-D4D12C4F29F5}" type="presOf" srcId="{54E865E9-9194-490E-994C-6CC8E584ADAD}" destId="{F9B3DA9D-A78C-4134-B495-BFFBA7CB474A}" srcOrd="0" destOrd="0" presId="urn:microsoft.com/office/officeart/2005/8/layout/vList2"/>
    <dgm:cxn modelId="{A55BA19A-752E-44B9-8B7E-E8D9724E156A}" type="presOf" srcId="{3005776E-5411-40CA-AEF4-973097241322}" destId="{82463A58-F763-4DA1-8960-7135892146A3}" srcOrd="0" destOrd="0" presId="urn:microsoft.com/office/officeart/2005/8/layout/vList2"/>
    <dgm:cxn modelId="{EEB4607E-32DF-49BC-AB0C-0D2FEF37F560}" type="presOf" srcId="{2FA19C52-9211-4EB4-A7DE-79AD412B3048}" destId="{7E8A6B86-A6F1-41A2-A0E5-00F20EBB8AB2}" srcOrd="0" destOrd="0" presId="urn:microsoft.com/office/officeart/2005/8/layout/vList2"/>
    <dgm:cxn modelId="{B9B82C62-3637-4084-91A6-0A21971DF149}" type="presOf" srcId="{96AD5D7B-5E8D-4945-8E09-C8B6A7124A27}" destId="{349D206B-9C64-4123-9A22-D446ADB430EB}" srcOrd="0" destOrd="0" presId="urn:microsoft.com/office/officeart/2005/8/layout/vList2"/>
    <dgm:cxn modelId="{74F4817A-6B1C-4C78-A6F8-BF53F20AED46}" type="presOf" srcId="{CD845DDD-5F2D-48E3-BFA4-312C41DC019A}" destId="{DDAD1E94-C9D0-42AB-AF92-A690D9ED3E34}" srcOrd="0" destOrd="0" presId="urn:microsoft.com/office/officeart/2005/8/layout/vList2"/>
    <dgm:cxn modelId="{8283E5C6-56DF-422A-8CC1-E33F95FAA8FF}" type="presOf" srcId="{4C79DD09-4E7D-4842-9999-0F677EF8DD0B}" destId="{E1B0AE7D-32F1-4163-A3ED-51DB493FC6A6}" srcOrd="0" destOrd="0" presId="urn:microsoft.com/office/officeart/2005/8/layout/vList2"/>
    <dgm:cxn modelId="{59787B56-EC35-45D3-B13C-B1D9D794544E}" type="presParOf" srcId="{349D206B-9C64-4123-9A22-D446ADB430EB}" destId="{DDAD1E94-C9D0-42AB-AF92-A690D9ED3E34}" srcOrd="0" destOrd="0" presId="urn:microsoft.com/office/officeart/2005/8/layout/vList2"/>
    <dgm:cxn modelId="{46AF9C19-721C-46EF-AF3E-DDB40E9257A8}" type="presParOf" srcId="{349D206B-9C64-4123-9A22-D446ADB430EB}" destId="{942883F4-3ACD-4047-ACE9-6DA23572787A}" srcOrd="1" destOrd="0" presId="urn:microsoft.com/office/officeart/2005/8/layout/vList2"/>
    <dgm:cxn modelId="{69EBA8CB-088E-456B-A778-242512CC88E0}" type="presParOf" srcId="{349D206B-9C64-4123-9A22-D446ADB430EB}" destId="{82463A58-F763-4DA1-8960-7135892146A3}" srcOrd="2" destOrd="0" presId="urn:microsoft.com/office/officeart/2005/8/layout/vList2"/>
    <dgm:cxn modelId="{D46BC915-378C-43CE-A39C-5B18A08662C6}" type="presParOf" srcId="{349D206B-9C64-4123-9A22-D446ADB430EB}" destId="{6872BCF4-0108-47F8-BDA8-7C8D7101DBBA}" srcOrd="3" destOrd="0" presId="urn:microsoft.com/office/officeart/2005/8/layout/vList2"/>
    <dgm:cxn modelId="{8C576F91-09D2-45B9-ABCB-62FE89F7A333}" type="presParOf" srcId="{349D206B-9C64-4123-9A22-D446ADB430EB}" destId="{E1B0AE7D-32F1-4163-A3ED-51DB493FC6A6}" srcOrd="4" destOrd="0" presId="urn:microsoft.com/office/officeart/2005/8/layout/vList2"/>
    <dgm:cxn modelId="{13365B4F-D855-4AF9-BCEA-3501E2D29589}" type="presParOf" srcId="{349D206B-9C64-4123-9A22-D446ADB430EB}" destId="{96DA3F52-99AE-46A5-BC6F-68138BD6B8A4}" srcOrd="5" destOrd="0" presId="urn:microsoft.com/office/officeart/2005/8/layout/vList2"/>
    <dgm:cxn modelId="{BFA08257-B969-4899-8D3E-C0808587CD70}" type="presParOf" srcId="{349D206B-9C64-4123-9A22-D446ADB430EB}" destId="{7E8A6B86-A6F1-41A2-A0E5-00F20EBB8AB2}" srcOrd="6" destOrd="0" presId="urn:microsoft.com/office/officeart/2005/8/layout/vList2"/>
    <dgm:cxn modelId="{999F3391-096C-4ADB-B19A-670596B00091}" type="presParOf" srcId="{349D206B-9C64-4123-9A22-D446ADB430EB}" destId="{2684214F-A025-4BFB-BC46-E0A44D483A2C}" srcOrd="7" destOrd="0" presId="urn:microsoft.com/office/officeart/2005/8/layout/vList2"/>
    <dgm:cxn modelId="{C352D982-899D-472C-B359-5F210E54C41C}" type="presParOf" srcId="{349D206B-9C64-4123-9A22-D446ADB430EB}" destId="{F9B3DA9D-A78C-4134-B495-BFFBA7CB474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AD5D7B-5E8D-4945-8E09-C8B6A7124A2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1E5EE791-082F-4321-B60A-AB2313EF28F8}">
      <dgm:prSet custT="1"/>
      <dgm:spPr/>
      <dgm:t>
        <a:bodyPr/>
        <a:lstStyle/>
        <a:p>
          <a:pPr rtl="0"/>
          <a:r>
            <a:rPr lang="es-MX" sz="2200" dirty="0" smtClean="0">
              <a:solidFill>
                <a:schemeClr val="bg1"/>
              </a:solidFill>
              <a:latin typeface="Calibri" pitchFamily="34" charset="0"/>
              <a:cs typeface="Calibri" pitchFamily="34" charset="0"/>
            </a:rPr>
            <a:t>Escasa utilización de información de fuentes oficiales sobre condiciones socioeconómicas de las poblaciones.</a:t>
          </a:r>
          <a:endParaRPr lang="es-MX" sz="2200" dirty="0">
            <a:solidFill>
              <a:schemeClr val="bg1"/>
            </a:solidFill>
          </a:endParaRPr>
        </a:p>
      </dgm:t>
    </dgm:pt>
    <dgm:pt modelId="{FE77417B-D82A-4BFE-BFD5-93B897FDC4E1}" type="parTrans" cxnId="{AC5AA5A7-D580-4391-9097-2D1FE3A6FFE2}">
      <dgm:prSet/>
      <dgm:spPr/>
      <dgm:t>
        <a:bodyPr/>
        <a:lstStyle/>
        <a:p>
          <a:endParaRPr lang="es-MX"/>
        </a:p>
      </dgm:t>
    </dgm:pt>
    <dgm:pt modelId="{644E7C0E-35DB-400D-B826-D33450FCF7F6}" type="sibTrans" cxnId="{AC5AA5A7-D580-4391-9097-2D1FE3A6FFE2}">
      <dgm:prSet/>
      <dgm:spPr/>
      <dgm:t>
        <a:bodyPr/>
        <a:lstStyle/>
        <a:p>
          <a:endParaRPr lang="es-MX"/>
        </a:p>
      </dgm:t>
    </dgm:pt>
    <dgm:pt modelId="{4C79DD09-4E7D-4842-9999-0F677EF8DD0B}">
      <dgm:prSet custT="1"/>
      <dgm:spPr/>
      <dgm:t>
        <a:bodyPr/>
        <a:lstStyle/>
        <a:p>
          <a:pPr rtl="0"/>
          <a:r>
            <a:rPr lang="es-MX" sz="2200" dirty="0" smtClean="0">
              <a:solidFill>
                <a:schemeClr val="bg1"/>
              </a:solidFill>
              <a:latin typeface="Calibri" pitchFamily="34" charset="0"/>
              <a:cs typeface="Calibri" pitchFamily="34" charset="0"/>
            </a:rPr>
            <a:t>Dificultades para justificar  dónde y qué tipo de obras financiar con recursos del Fondo.</a:t>
          </a:r>
          <a:endParaRPr lang="es-MX" sz="2200" dirty="0">
            <a:solidFill>
              <a:schemeClr val="bg1"/>
            </a:solidFill>
          </a:endParaRPr>
        </a:p>
      </dgm:t>
    </dgm:pt>
    <dgm:pt modelId="{F29D10EA-9659-46DD-98B9-FB96009440BD}" type="parTrans" cxnId="{F3FF5343-551E-4CBA-89CC-F3CB74715867}">
      <dgm:prSet/>
      <dgm:spPr/>
      <dgm:t>
        <a:bodyPr/>
        <a:lstStyle/>
        <a:p>
          <a:endParaRPr lang="es-MX"/>
        </a:p>
      </dgm:t>
    </dgm:pt>
    <dgm:pt modelId="{E7CB392C-7959-48F6-B80F-6573F7E9459C}" type="sibTrans" cxnId="{F3FF5343-551E-4CBA-89CC-F3CB74715867}">
      <dgm:prSet/>
      <dgm:spPr/>
      <dgm:t>
        <a:bodyPr/>
        <a:lstStyle/>
        <a:p>
          <a:endParaRPr lang="es-MX"/>
        </a:p>
      </dgm:t>
    </dgm:pt>
    <dgm:pt modelId="{2FA19C52-9211-4EB4-A7DE-79AD412B3048}">
      <dgm:prSet custT="1"/>
      <dgm:spPr/>
      <dgm:t>
        <a:bodyPr/>
        <a:lstStyle/>
        <a:p>
          <a:pPr rtl="0"/>
          <a:r>
            <a:rPr lang="es-MX" sz="2200" dirty="0" smtClean="0">
              <a:solidFill>
                <a:schemeClr val="bg1"/>
              </a:solidFill>
              <a:latin typeface="Calibri" pitchFamily="34" charset="0"/>
              <a:cs typeface="Calibri" pitchFamily="34" charset="0"/>
            </a:rPr>
            <a:t>Se cuenta con escasos elementos para documentar los posibles efectos de las acciones y obras realizadas a través del Fondo.</a:t>
          </a:r>
          <a:endParaRPr lang="es-MX" sz="2200" dirty="0">
            <a:solidFill>
              <a:schemeClr val="bg1"/>
            </a:solidFill>
          </a:endParaRPr>
        </a:p>
      </dgm:t>
    </dgm:pt>
    <dgm:pt modelId="{F886E6E9-C2AA-4E4E-B820-09B9041E8DC8}" type="parTrans" cxnId="{691905AB-4197-469D-A9D1-A98BB9EE4AC3}">
      <dgm:prSet/>
      <dgm:spPr/>
      <dgm:t>
        <a:bodyPr/>
        <a:lstStyle/>
        <a:p>
          <a:endParaRPr lang="es-MX"/>
        </a:p>
      </dgm:t>
    </dgm:pt>
    <dgm:pt modelId="{85C2F297-F66F-4D44-BF71-6578C6374717}" type="sibTrans" cxnId="{691905AB-4197-469D-A9D1-A98BB9EE4AC3}">
      <dgm:prSet/>
      <dgm:spPr/>
      <dgm:t>
        <a:bodyPr/>
        <a:lstStyle/>
        <a:p>
          <a:endParaRPr lang="es-MX"/>
        </a:p>
      </dgm:t>
    </dgm:pt>
    <dgm:pt modelId="{349D206B-9C64-4123-9A22-D446ADB430EB}" type="pres">
      <dgm:prSet presAssocID="{96AD5D7B-5E8D-4945-8E09-C8B6A7124A27}" presName="linear" presStyleCnt="0">
        <dgm:presLayoutVars>
          <dgm:animLvl val="lvl"/>
          <dgm:resizeHandles val="exact"/>
        </dgm:presLayoutVars>
      </dgm:prSet>
      <dgm:spPr/>
      <dgm:t>
        <a:bodyPr/>
        <a:lstStyle/>
        <a:p>
          <a:endParaRPr lang="es-MX"/>
        </a:p>
      </dgm:t>
    </dgm:pt>
    <dgm:pt modelId="{6FA4395A-D0A9-462B-9CAA-05930B0A77F2}" type="pres">
      <dgm:prSet presAssocID="{1E5EE791-082F-4321-B60A-AB2313EF28F8}" presName="parentText" presStyleLbl="node1" presStyleIdx="0" presStyleCnt="3" custScaleY="77502" custLinFactNeighborX="28" custLinFactNeighborY="-29608">
        <dgm:presLayoutVars>
          <dgm:chMax val="0"/>
          <dgm:bulletEnabled val="1"/>
        </dgm:presLayoutVars>
      </dgm:prSet>
      <dgm:spPr/>
      <dgm:t>
        <a:bodyPr/>
        <a:lstStyle/>
        <a:p>
          <a:endParaRPr lang="es-MX"/>
        </a:p>
      </dgm:t>
    </dgm:pt>
    <dgm:pt modelId="{B4F0CC7B-A1CB-4E06-93E9-2D5E13888CF1}" type="pres">
      <dgm:prSet presAssocID="{644E7C0E-35DB-400D-B826-D33450FCF7F6}" presName="spacer" presStyleCnt="0"/>
      <dgm:spPr/>
    </dgm:pt>
    <dgm:pt modelId="{E1B0AE7D-32F1-4163-A3ED-51DB493FC6A6}" type="pres">
      <dgm:prSet presAssocID="{4C79DD09-4E7D-4842-9999-0F677EF8DD0B}" presName="parentText" presStyleLbl="node1" presStyleIdx="1" presStyleCnt="3" custScaleY="68066" custLinFactNeighborX="28" custLinFactNeighborY="-8301">
        <dgm:presLayoutVars>
          <dgm:chMax val="0"/>
          <dgm:bulletEnabled val="1"/>
        </dgm:presLayoutVars>
      </dgm:prSet>
      <dgm:spPr/>
      <dgm:t>
        <a:bodyPr/>
        <a:lstStyle/>
        <a:p>
          <a:endParaRPr lang="es-MX"/>
        </a:p>
      </dgm:t>
    </dgm:pt>
    <dgm:pt modelId="{96DA3F52-99AE-46A5-BC6F-68138BD6B8A4}" type="pres">
      <dgm:prSet presAssocID="{E7CB392C-7959-48F6-B80F-6573F7E9459C}" presName="spacer" presStyleCnt="0"/>
      <dgm:spPr/>
    </dgm:pt>
    <dgm:pt modelId="{7E8A6B86-A6F1-41A2-A0E5-00F20EBB8AB2}" type="pres">
      <dgm:prSet presAssocID="{2FA19C52-9211-4EB4-A7DE-79AD412B3048}" presName="parentText" presStyleLbl="node1" presStyleIdx="2" presStyleCnt="3" custScaleY="91258" custLinFactNeighborX="28" custLinFactNeighborY="-20116">
        <dgm:presLayoutVars>
          <dgm:chMax val="0"/>
          <dgm:bulletEnabled val="1"/>
        </dgm:presLayoutVars>
      </dgm:prSet>
      <dgm:spPr/>
      <dgm:t>
        <a:bodyPr/>
        <a:lstStyle/>
        <a:p>
          <a:endParaRPr lang="es-MX"/>
        </a:p>
      </dgm:t>
    </dgm:pt>
  </dgm:ptLst>
  <dgm:cxnLst>
    <dgm:cxn modelId="{691905AB-4197-469D-A9D1-A98BB9EE4AC3}" srcId="{96AD5D7B-5E8D-4945-8E09-C8B6A7124A27}" destId="{2FA19C52-9211-4EB4-A7DE-79AD412B3048}" srcOrd="2" destOrd="0" parTransId="{F886E6E9-C2AA-4E4E-B820-09B9041E8DC8}" sibTransId="{85C2F297-F66F-4D44-BF71-6578C6374717}"/>
    <dgm:cxn modelId="{FC3E45A5-32CF-4096-B40D-39D853D512C2}" type="presOf" srcId="{1E5EE791-082F-4321-B60A-AB2313EF28F8}" destId="{6FA4395A-D0A9-462B-9CAA-05930B0A77F2}" srcOrd="0" destOrd="0" presId="urn:microsoft.com/office/officeart/2005/8/layout/vList2"/>
    <dgm:cxn modelId="{9FCCC3B8-B13C-46A3-A6A7-E2D297776D4E}" type="presOf" srcId="{2FA19C52-9211-4EB4-A7DE-79AD412B3048}" destId="{7E8A6B86-A6F1-41A2-A0E5-00F20EBB8AB2}" srcOrd="0" destOrd="0" presId="urn:microsoft.com/office/officeart/2005/8/layout/vList2"/>
    <dgm:cxn modelId="{F3FF5343-551E-4CBA-89CC-F3CB74715867}" srcId="{96AD5D7B-5E8D-4945-8E09-C8B6A7124A27}" destId="{4C79DD09-4E7D-4842-9999-0F677EF8DD0B}" srcOrd="1" destOrd="0" parTransId="{F29D10EA-9659-46DD-98B9-FB96009440BD}" sibTransId="{E7CB392C-7959-48F6-B80F-6573F7E9459C}"/>
    <dgm:cxn modelId="{AC5AA5A7-D580-4391-9097-2D1FE3A6FFE2}" srcId="{96AD5D7B-5E8D-4945-8E09-C8B6A7124A27}" destId="{1E5EE791-082F-4321-B60A-AB2313EF28F8}" srcOrd="0" destOrd="0" parTransId="{FE77417B-D82A-4BFE-BFD5-93B897FDC4E1}" sibTransId="{644E7C0E-35DB-400D-B826-D33450FCF7F6}"/>
    <dgm:cxn modelId="{2414E1B6-C9EE-4C0E-BF7D-B7CA11B56259}" type="presOf" srcId="{96AD5D7B-5E8D-4945-8E09-C8B6A7124A27}" destId="{349D206B-9C64-4123-9A22-D446ADB430EB}" srcOrd="0" destOrd="0" presId="urn:microsoft.com/office/officeart/2005/8/layout/vList2"/>
    <dgm:cxn modelId="{C484C6AF-6AB6-47E9-9B50-F31CF5C21716}" type="presOf" srcId="{4C79DD09-4E7D-4842-9999-0F677EF8DD0B}" destId="{E1B0AE7D-32F1-4163-A3ED-51DB493FC6A6}" srcOrd="0" destOrd="0" presId="urn:microsoft.com/office/officeart/2005/8/layout/vList2"/>
    <dgm:cxn modelId="{B9DFBD72-FEAC-4C32-8610-A344546D3E0B}" type="presParOf" srcId="{349D206B-9C64-4123-9A22-D446ADB430EB}" destId="{6FA4395A-D0A9-462B-9CAA-05930B0A77F2}" srcOrd="0" destOrd="0" presId="urn:microsoft.com/office/officeart/2005/8/layout/vList2"/>
    <dgm:cxn modelId="{EE25D5BA-6E89-49C6-9FA8-6E28A4E6A07D}" type="presParOf" srcId="{349D206B-9C64-4123-9A22-D446ADB430EB}" destId="{B4F0CC7B-A1CB-4E06-93E9-2D5E13888CF1}" srcOrd="1" destOrd="0" presId="urn:microsoft.com/office/officeart/2005/8/layout/vList2"/>
    <dgm:cxn modelId="{7241BDC1-BC98-4BF3-8538-3B20E987D6B6}" type="presParOf" srcId="{349D206B-9C64-4123-9A22-D446ADB430EB}" destId="{E1B0AE7D-32F1-4163-A3ED-51DB493FC6A6}" srcOrd="2" destOrd="0" presId="urn:microsoft.com/office/officeart/2005/8/layout/vList2"/>
    <dgm:cxn modelId="{A5E68B34-0DA4-45F1-8D57-69A5B7CC5BBA}" type="presParOf" srcId="{349D206B-9C64-4123-9A22-D446ADB430EB}" destId="{96DA3F52-99AE-46A5-BC6F-68138BD6B8A4}" srcOrd="3" destOrd="0" presId="urn:microsoft.com/office/officeart/2005/8/layout/vList2"/>
    <dgm:cxn modelId="{1F20443C-DFB1-406B-8CF4-D9C3DC7F4297}" type="presParOf" srcId="{349D206B-9C64-4123-9A22-D446ADB430EB}" destId="{7E8A6B86-A6F1-41A2-A0E5-00F20EBB8AB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AD5D7B-5E8D-4945-8E09-C8B6A7124A2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1E5EE791-082F-4321-B60A-AB2313EF28F8}">
      <dgm:prSet/>
      <dgm:spPr/>
      <dgm:t>
        <a:bodyPr/>
        <a:lstStyle/>
        <a:p>
          <a:pPr rtl="0"/>
          <a:r>
            <a:rPr lang="es-MX" dirty="0" smtClean="0">
              <a:solidFill>
                <a:schemeClr val="bg1"/>
              </a:solidFill>
              <a:latin typeface="Calibri" pitchFamily="34" charset="0"/>
              <a:cs typeface="Calibri" pitchFamily="34" charset="0"/>
            </a:rPr>
            <a:t>Escasa evidencia sobre prioridades de atención de acuerdo con las condiciones de pobreza extrema y rezago social de las poblaciones.</a:t>
          </a:r>
          <a:endParaRPr lang="es-MX" dirty="0">
            <a:solidFill>
              <a:schemeClr val="bg1"/>
            </a:solidFill>
          </a:endParaRPr>
        </a:p>
      </dgm:t>
    </dgm:pt>
    <dgm:pt modelId="{FE77417B-D82A-4BFE-BFD5-93B897FDC4E1}" type="parTrans" cxnId="{AC5AA5A7-D580-4391-9097-2D1FE3A6FFE2}">
      <dgm:prSet/>
      <dgm:spPr/>
      <dgm:t>
        <a:bodyPr/>
        <a:lstStyle/>
        <a:p>
          <a:endParaRPr lang="es-MX"/>
        </a:p>
      </dgm:t>
    </dgm:pt>
    <dgm:pt modelId="{644E7C0E-35DB-400D-B826-D33450FCF7F6}" type="sibTrans" cxnId="{AC5AA5A7-D580-4391-9097-2D1FE3A6FFE2}">
      <dgm:prSet/>
      <dgm:spPr/>
      <dgm:t>
        <a:bodyPr/>
        <a:lstStyle/>
        <a:p>
          <a:endParaRPr lang="es-MX"/>
        </a:p>
      </dgm:t>
    </dgm:pt>
    <dgm:pt modelId="{4C79DD09-4E7D-4842-9999-0F677EF8DD0B}">
      <dgm:prSet/>
      <dgm:spPr/>
      <dgm:t>
        <a:bodyPr/>
        <a:lstStyle/>
        <a:p>
          <a:pPr rtl="0"/>
          <a:r>
            <a:rPr lang="es-MX" dirty="0" smtClean="0">
              <a:solidFill>
                <a:schemeClr val="bg1"/>
              </a:solidFill>
              <a:latin typeface="Calibri" pitchFamily="34" charset="0"/>
              <a:cs typeface="Calibri" pitchFamily="34" charset="0"/>
            </a:rPr>
            <a:t>Desvinculación con las acciones de otras instancias de gobierno.</a:t>
          </a:r>
          <a:endParaRPr lang="es-MX" dirty="0">
            <a:solidFill>
              <a:schemeClr val="bg1"/>
            </a:solidFill>
          </a:endParaRPr>
        </a:p>
      </dgm:t>
    </dgm:pt>
    <dgm:pt modelId="{F29D10EA-9659-46DD-98B9-FB96009440BD}" type="parTrans" cxnId="{F3FF5343-551E-4CBA-89CC-F3CB74715867}">
      <dgm:prSet/>
      <dgm:spPr/>
      <dgm:t>
        <a:bodyPr/>
        <a:lstStyle/>
        <a:p>
          <a:endParaRPr lang="es-MX"/>
        </a:p>
      </dgm:t>
    </dgm:pt>
    <dgm:pt modelId="{E7CB392C-7959-48F6-B80F-6573F7E9459C}" type="sibTrans" cxnId="{F3FF5343-551E-4CBA-89CC-F3CB74715867}">
      <dgm:prSet/>
      <dgm:spPr/>
      <dgm:t>
        <a:bodyPr/>
        <a:lstStyle/>
        <a:p>
          <a:endParaRPr lang="es-MX"/>
        </a:p>
      </dgm:t>
    </dgm:pt>
    <dgm:pt modelId="{2FA19C52-9211-4EB4-A7DE-79AD412B3048}">
      <dgm:prSet/>
      <dgm:spPr/>
      <dgm:t>
        <a:bodyPr/>
        <a:lstStyle/>
        <a:p>
          <a:pPr rtl="0"/>
          <a:r>
            <a:rPr lang="es-MX" dirty="0" smtClean="0">
              <a:solidFill>
                <a:schemeClr val="bg1"/>
              </a:solidFill>
              <a:latin typeface="Calibri" pitchFamily="34" charset="0"/>
              <a:cs typeface="Calibri" pitchFamily="34" charset="0"/>
            </a:rPr>
            <a:t>Pocos elementos para evaluar la contribución del Fondo al fortalecimiento del acceso a infraestructura y el combate a la pobreza extrema.</a:t>
          </a:r>
          <a:endParaRPr lang="es-MX" dirty="0">
            <a:solidFill>
              <a:schemeClr val="bg1"/>
            </a:solidFill>
          </a:endParaRPr>
        </a:p>
      </dgm:t>
    </dgm:pt>
    <dgm:pt modelId="{F886E6E9-C2AA-4E4E-B820-09B9041E8DC8}" type="parTrans" cxnId="{691905AB-4197-469D-A9D1-A98BB9EE4AC3}">
      <dgm:prSet/>
      <dgm:spPr/>
      <dgm:t>
        <a:bodyPr/>
        <a:lstStyle/>
        <a:p>
          <a:endParaRPr lang="es-MX"/>
        </a:p>
      </dgm:t>
    </dgm:pt>
    <dgm:pt modelId="{85C2F297-F66F-4D44-BF71-6578C6374717}" type="sibTrans" cxnId="{691905AB-4197-469D-A9D1-A98BB9EE4AC3}">
      <dgm:prSet/>
      <dgm:spPr/>
      <dgm:t>
        <a:bodyPr/>
        <a:lstStyle/>
        <a:p>
          <a:endParaRPr lang="es-MX"/>
        </a:p>
      </dgm:t>
    </dgm:pt>
    <dgm:pt modelId="{54E865E9-9194-490E-994C-6CC8E584ADAD}">
      <dgm:prSet/>
      <dgm:spPr/>
      <dgm:t>
        <a:bodyPr/>
        <a:lstStyle/>
        <a:p>
          <a:pPr rtl="0"/>
          <a:r>
            <a:rPr lang="es-MX" dirty="0" smtClean="0">
              <a:solidFill>
                <a:schemeClr val="bg1"/>
              </a:solidFill>
              <a:latin typeface="Calibri" pitchFamily="34" charset="0"/>
              <a:cs typeface="Calibri" pitchFamily="34" charset="0"/>
            </a:rPr>
            <a:t>Desacuerdos sobre qué tipo de obras y acciones potencian mejor la superación de condiciones socioeconómicas adversas dado el contexto.</a:t>
          </a:r>
          <a:endParaRPr lang="es-MX" dirty="0">
            <a:solidFill>
              <a:schemeClr val="bg1"/>
            </a:solidFill>
          </a:endParaRPr>
        </a:p>
      </dgm:t>
    </dgm:pt>
    <dgm:pt modelId="{836D7D55-E899-435A-AA3C-96FF12E906EE}" type="parTrans" cxnId="{046B1CBC-B116-4BFF-A05E-3FA086EB00BF}">
      <dgm:prSet/>
      <dgm:spPr/>
      <dgm:t>
        <a:bodyPr/>
        <a:lstStyle/>
        <a:p>
          <a:endParaRPr lang="es-MX"/>
        </a:p>
      </dgm:t>
    </dgm:pt>
    <dgm:pt modelId="{5AB8369A-5827-4872-8F54-17D1A917F36D}" type="sibTrans" cxnId="{046B1CBC-B116-4BFF-A05E-3FA086EB00BF}">
      <dgm:prSet/>
      <dgm:spPr/>
      <dgm:t>
        <a:bodyPr/>
        <a:lstStyle/>
        <a:p>
          <a:endParaRPr lang="es-MX"/>
        </a:p>
      </dgm:t>
    </dgm:pt>
    <dgm:pt modelId="{349D206B-9C64-4123-9A22-D446ADB430EB}" type="pres">
      <dgm:prSet presAssocID="{96AD5D7B-5E8D-4945-8E09-C8B6A7124A27}" presName="linear" presStyleCnt="0">
        <dgm:presLayoutVars>
          <dgm:animLvl val="lvl"/>
          <dgm:resizeHandles val="exact"/>
        </dgm:presLayoutVars>
      </dgm:prSet>
      <dgm:spPr/>
      <dgm:t>
        <a:bodyPr/>
        <a:lstStyle/>
        <a:p>
          <a:endParaRPr lang="es-MX"/>
        </a:p>
      </dgm:t>
    </dgm:pt>
    <dgm:pt modelId="{6FA4395A-D0A9-462B-9CAA-05930B0A77F2}" type="pres">
      <dgm:prSet presAssocID="{1E5EE791-082F-4321-B60A-AB2313EF28F8}" presName="parentText" presStyleLbl="node1" presStyleIdx="0" presStyleCnt="4" custScaleY="122603">
        <dgm:presLayoutVars>
          <dgm:chMax val="0"/>
          <dgm:bulletEnabled val="1"/>
        </dgm:presLayoutVars>
      </dgm:prSet>
      <dgm:spPr/>
      <dgm:t>
        <a:bodyPr/>
        <a:lstStyle/>
        <a:p>
          <a:endParaRPr lang="es-MX"/>
        </a:p>
      </dgm:t>
    </dgm:pt>
    <dgm:pt modelId="{B4F0CC7B-A1CB-4E06-93E9-2D5E13888CF1}" type="pres">
      <dgm:prSet presAssocID="{644E7C0E-35DB-400D-B826-D33450FCF7F6}" presName="spacer" presStyleCnt="0"/>
      <dgm:spPr/>
    </dgm:pt>
    <dgm:pt modelId="{E1B0AE7D-32F1-4163-A3ED-51DB493FC6A6}" type="pres">
      <dgm:prSet presAssocID="{4C79DD09-4E7D-4842-9999-0F677EF8DD0B}" presName="parentText" presStyleLbl="node1" presStyleIdx="1" presStyleCnt="4" custLinFactNeighborY="18051">
        <dgm:presLayoutVars>
          <dgm:chMax val="0"/>
          <dgm:bulletEnabled val="1"/>
        </dgm:presLayoutVars>
      </dgm:prSet>
      <dgm:spPr/>
      <dgm:t>
        <a:bodyPr/>
        <a:lstStyle/>
        <a:p>
          <a:endParaRPr lang="es-MX"/>
        </a:p>
      </dgm:t>
    </dgm:pt>
    <dgm:pt modelId="{96DA3F52-99AE-46A5-BC6F-68138BD6B8A4}" type="pres">
      <dgm:prSet presAssocID="{E7CB392C-7959-48F6-B80F-6573F7E9459C}" presName="spacer" presStyleCnt="0"/>
      <dgm:spPr/>
    </dgm:pt>
    <dgm:pt modelId="{7E8A6B86-A6F1-41A2-A0E5-00F20EBB8AB2}" type="pres">
      <dgm:prSet presAssocID="{2FA19C52-9211-4EB4-A7DE-79AD412B3048}" presName="parentText" presStyleLbl="node1" presStyleIdx="2" presStyleCnt="4">
        <dgm:presLayoutVars>
          <dgm:chMax val="0"/>
          <dgm:bulletEnabled val="1"/>
        </dgm:presLayoutVars>
      </dgm:prSet>
      <dgm:spPr/>
      <dgm:t>
        <a:bodyPr/>
        <a:lstStyle/>
        <a:p>
          <a:endParaRPr lang="es-MX"/>
        </a:p>
      </dgm:t>
    </dgm:pt>
    <dgm:pt modelId="{2684214F-A025-4BFB-BC46-E0A44D483A2C}" type="pres">
      <dgm:prSet presAssocID="{85C2F297-F66F-4D44-BF71-6578C6374717}" presName="spacer" presStyleCnt="0"/>
      <dgm:spPr/>
    </dgm:pt>
    <dgm:pt modelId="{F9B3DA9D-A78C-4134-B495-BFFBA7CB474A}" type="pres">
      <dgm:prSet presAssocID="{54E865E9-9194-490E-994C-6CC8E584ADAD}" presName="parentText" presStyleLbl="node1" presStyleIdx="3" presStyleCnt="4" custScaleY="153471">
        <dgm:presLayoutVars>
          <dgm:chMax val="0"/>
          <dgm:bulletEnabled val="1"/>
        </dgm:presLayoutVars>
      </dgm:prSet>
      <dgm:spPr/>
      <dgm:t>
        <a:bodyPr/>
        <a:lstStyle/>
        <a:p>
          <a:endParaRPr lang="es-MX"/>
        </a:p>
      </dgm:t>
    </dgm:pt>
  </dgm:ptLst>
  <dgm:cxnLst>
    <dgm:cxn modelId="{F3FF5343-551E-4CBA-89CC-F3CB74715867}" srcId="{96AD5D7B-5E8D-4945-8E09-C8B6A7124A27}" destId="{4C79DD09-4E7D-4842-9999-0F677EF8DD0B}" srcOrd="1" destOrd="0" parTransId="{F29D10EA-9659-46DD-98B9-FB96009440BD}" sibTransId="{E7CB392C-7959-48F6-B80F-6573F7E9459C}"/>
    <dgm:cxn modelId="{046B1CBC-B116-4BFF-A05E-3FA086EB00BF}" srcId="{96AD5D7B-5E8D-4945-8E09-C8B6A7124A27}" destId="{54E865E9-9194-490E-994C-6CC8E584ADAD}" srcOrd="3" destOrd="0" parTransId="{836D7D55-E899-435A-AA3C-96FF12E906EE}" sibTransId="{5AB8369A-5827-4872-8F54-17D1A917F36D}"/>
    <dgm:cxn modelId="{F1946C3E-481D-41E8-84E8-810B86CDB371}" type="presOf" srcId="{54E865E9-9194-490E-994C-6CC8E584ADAD}" destId="{F9B3DA9D-A78C-4134-B495-BFFBA7CB474A}" srcOrd="0" destOrd="0" presId="urn:microsoft.com/office/officeart/2005/8/layout/vList2"/>
    <dgm:cxn modelId="{2C67F741-CCEA-474C-BCD5-C360A1153F8F}" type="presOf" srcId="{2FA19C52-9211-4EB4-A7DE-79AD412B3048}" destId="{7E8A6B86-A6F1-41A2-A0E5-00F20EBB8AB2}" srcOrd="0" destOrd="0" presId="urn:microsoft.com/office/officeart/2005/8/layout/vList2"/>
    <dgm:cxn modelId="{691905AB-4197-469D-A9D1-A98BB9EE4AC3}" srcId="{96AD5D7B-5E8D-4945-8E09-C8B6A7124A27}" destId="{2FA19C52-9211-4EB4-A7DE-79AD412B3048}" srcOrd="2" destOrd="0" parTransId="{F886E6E9-C2AA-4E4E-B820-09B9041E8DC8}" sibTransId="{85C2F297-F66F-4D44-BF71-6578C6374717}"/>
    <dgm:cxn modelId="{8E7709E4-AC43-4DA6-9612-5B7FE8072B03}" type="presOf" srcId="{4C79DD09-4E7D-4842-9999-0F677EF8DD0B}" destId="{E1B0AE7D-32F1-4163-A3ED-51DB493FC6A6}" srcOrd="0" destOrd="0" presId="urn:microsoft.com/office/officeart/2005/8/layout/vList2"/>
    <dgm:cxn modelId="{0944F232-1B9C-446F-9B2B-3BF0CCAAF8E4}" type="presOf" srcId="{96AD5D7B-5E8D-4945-8E09-C8B6A7124A27}" destId="{349D206B-9C64-4123-9A22-D446ADB430EB}" srcOrd="0" destOrd="0" presId="urn:microsoft.com/office/officeart/2005/8/layout/vList2"/>
    <dgm:cxn modelId="{AC5AA5A7-D580-4391-9097-2D1FE3A6FFE2}" srcId="{96AD5D7B-5E8D-4945-8E09-C8B6A7124A27}" destId="{1E5EE791-082F-4321-B60A-AB2313EF28F8}" srcOrd="0" destOrd="0" parTransId="{FE77417B-D82A-4BFE-BFD5-93B897FDC4E1}" sibTransId="{644E7C0E-35DB-400D-B826-D33450FCF7F6}"/>
    <dgm:cxn modelId="{7656E389-80D5-4278-B491-9E9D644DF684}" type="presOf" srcId="{1E5EE791-082F-4321-B60A-AB2313EF28F8}" destId="{6FA4395A-D0A9-462B-9CAA-05930B0A77F2}" srcOrd="0" destOrd="0" presId="urn:microsoft.com/office/officeart/2005/8/layout/vList2"/>
    <dgm:cxn modelId="{40829CA5-13D8-4DCE-A2FF-4E750CEA2A25}" type="presParOf" srcId="{349D206B-9C64-4123-9A22-D446ADB430EB}" destId="{6FA4395A-D0A9-462B-9CAA-05930B0A77F2}" srcOrd="0" destOrd="0" presId="urn:microsoft.com/office/officeart/2005/8/layout/vList2"/>
    <dgm:cxn modelId="{DFE13525-CEEF-4B21-9AA0-8784D315235F}" type="presParOf" srcId="{349D206B-9C64-4123-9A22-D446ADB430EB}" destId="{B4F0CC7B-A1CB-4E06-93E9-2D5E13888CF1}" srcOrd="1" destOrd="0" presId="urn:microsoft.com/office/officeart/2005/8/layout/vList2"/>
    <dgm:cxn modelId="{BDD8660C-9E2F-430E-8D08-AAA08A19BA52}" type="presParOf" srcId="{349D206B-9C64-4123-9A22-D446ADB430EB}" destId="{E1B0AE7D-32F1-4163-A3ED-51DB493FC6A6}" srcOrd="2" destOrd="0" presId="urn:microsoft.com/office/officeart/2005/8/layout/vList2"/>
    <dgm:cxn modelId="{9B115CC9-98C8-4E6A-9863-8716E670D8C5}" type="presParOf" srcId="{349D206B-9C64-4123-9A22-D446ADB430EB}" destId="{96DA3F52-99AE-46A5-BC6F-68138BD6B8A4}" srcOrd="3" destOrd="0" presId="urn:microsoft.com/office/officeart/2005/8/layout/vList2"/>
    <dgm:cxn modelId="{1DB5F84F-6162-42E0-AF99-F629ADF0D9AF}" type="presParOf" srcId="{349D206B-9C64-4123-9A22-D446ADB430EB}" destId="{7E8A6B86-A6F1-41A2-A0E5-00F20EBB8AB2}" srcOrd="4" destOrd="0" presId="urn:microsoft.com/office/officeart/2005/8/layout/vList2"/>
    <dgm:cxn modelId="{5221DE85-B129-44EF-B93E-BBC69B366CFE}" type="presParOf" srcId="{349D206B-9C64-4123-9A22-D446ADB430EB}" destId="{2684214F-A025-4BFB-BC46-E0A44D483A2C}" srcOrd="5" destOrd="0" presId="urn:microsoft.com/office/officeart/2005/8/layout/vList2"/>
    <dgm:cxn modelId="{A5A19AA0-F6A4-477D-BC4F-675810107392}" type="presParOf" srcId="{349D206B-9C64-4123-9A22-D446ADB430EB}" destId="{F9B3DA9D-A78C-4134-B495-BFFBA7CB474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AD5D7B-5E8D-4945-8E09-C8B6A7124A2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1E5EE791-082F-4321-B60A-AB2313EF28F8}">
      <dgm:prSet custT="1"/>
      <dgm:spPr/>
      <dgm:t>
        <a:bodyPr/>
        <a:lstStyle/>
        <a:p>
          <a:pPr rtl="0"/>
          <a:r>
            <a:rPr lang="es-MX" sz="2200" dirty="0" smtClean="0">
              <a:solidFill>
                <a:schemeClr val="bg1"/>
              </a:solidFill>
              <a:latin typeface="Calibri" pitchFamily="34" charset="0"/>
              <a:cs typeface="Calibri" pitchFamily="34" charset="0"/>
            </a:rPr>
            <a:t>Desfase temporal entre la programación y la validación presupuestal.</a:t>
          </a:r>
          <a:endParaRPr lang="es-MX" sz="2200" dirty="0">
            <a:solidFill>
              <a:schemeClr val="bg1"/>
            </a:solidFill>
          </a:endParaRPr>
        </a:p>
      </dgm:t>
    </dgm:pt>
    <dgm:pt modelId="{FE77417B-D82A-4BFE-BFD5-93B897FDC4E1}" type="parTrans" cxnId="{AC5AA5A7-D580-4391-9097-2D1FE3A6FFE2}">
      <dgm:prSet/>
      <dgm:spPr/>
      <dgm:t>
        <a:bodyPr/>
        <a:lstStyle/>
        <a:p>
          <a:endParaRPr lang="es-MX"/>
        </a:p>
      </dgm:t>
    </dgm:pt>
    <dgm:pt modelId="{644E7C0E-35DB-400D-B826-D33450FCF7F6}" type="sibTrans" cxnId="{AC5AA5A7-D580-4391-9097-2D1FE3A6FFE2}">
      <dgm:prSet/>
      <dgm:spPr/>
      <dgm:t>
        <a:bodyPr/>
        <a:lstStyle/>
        <a:p>
          <a:endParaRPr lang="es-MX"/>
        </a:p>
      </dgm:t>
    </dgm:pt>
    <dgm:pt modelId="{4C79DD09-4E7D-4842-9999-0F677EF8DD0B}">
      <dgm:prSet custT="1"/>
      <dgm:spPr/>
      <dgm:t>
        <a:bodyPr/>
        <a:lstStyle/>
        <a:p>
          <a:pPr rtl="0"/>
          <a:r>
            <a:rPr lang="es-MX" sz="2200" dirty="0" smtClean="0">
              <a:solidFill>
                <a:schemeClr val="bg1"/>
              </a:solidFill>
              <a:latin typeface="Calibri" pitchFamily="34" charset="0"/>
              <a:cs typeface="Calibri" pitchFamily="34" charset="0"/>
            </a:rPr>
            <a:t>Programación y ejercicio incompleto de los recursos del Fondo: principio de anualidad.</a:t>
          </a:r>
          <a:endParaRPr lang="es-MX" sz="2200" dirty="0">
            <a:solidFill>
              <a:schemeClr val="bg1"/>
            </a:solidFill>
          </a:endParaRPr>
        </a:p>
      </dgm:t>
    </dgm:pt>
    <dgm:pt modelId="{F29D10EA-9659-46DD-98B9-FB96009440BD}" type="parTrans" cxnId="{F3FF5343-551E-4CBA-89CC-F3CB74715867}">
      <dgm:prSet/>
      <dgm:spPr/>
      <dgm:t>
        <a:bodyPr/>
        <a:lstStyle/>
        <a:p>
          <a:endParaRPr lang="es-MX"/>
        </a:p>
      </dgm:t>
    </dgm:pt>
    <dgm:pt modelId="{E7CB392C-7959-48F6-B80F-6573F7E9459C}" type="sibTrans" cxnId="{F3FF5343-551E-4CBA-89CC-F3CB74715867}">
      <dgm:prSet/>
      <dgm:spPr/>
      <dgm:t>
        <a:bodyPr/>
        <a:lstStyle/>
        <a:p>
          <a:endParaRPr lang="es-MX"/>
        </a:p>
      </dgm:t>
    </dgm:pt>
    <dgm:pt modelId="{2FA19C52-9211-4EB4-A7DE-79AD412B3048}">
      <dgm:prSet custT="1"/>
      <dgm:spPr/>
      <dgm:t>
        <a:bodyPr/>
        <a:lstStyle/>
        <a:p>
          <a:pPr rtl="0"/>
          <a:r>
            <a:rPr lang="es-MX" sz="2200" dirty="0" smtClean="0">
              <a:solidFill>
                <a:schemeClr val="bg1"/>
              </a:solidFill>
              <a:latin typeface="Calibri" pitchFamily="34" charset="0"/>
              <a:cs typeface="Calibri" pitchFamily="34" charset="0"/>
            </a:rPr>
            <a:t>Criterios poco claros sobre el tipo de obras a financiar con el Fondo.</a:t>
          </a:r>
          <a:endParaRPr lang="es-MX" sz="2200" dirty="0">
            <a:solidFill>
              <a:schemeClr val="bg1"/>
            </a:solidFill>
          </a:endParaRPr>
        </a:p>
      </dgm:t>
    </dgm:pt>
    <dgm:pt modelId="{F886E6E9-C2AA-4E4E-B820-09B9041E8DC8}" type="parTrans" cxnId="{691905AB-4197-469D-A9D1-A98BB9EE4AC3}">
      <dgm:prSet/>
      <dgm:spPr/>
      <dgm:t>
        <a:bodyPr/>
        <a:lstStyle/>
        <a:p>
          <a:endParaRPr lang="es-MX"/>
        </a:p>
      </dgm:t>
    </dgm:pt>
    <dgm:pt modelId="{85C2F297-F66F-4D44-BF71-6578C6374717}" type="sibTrans" cxnId="{691905AB-4197-469D-A9D1-A98BB9EE4AC3}">
      <dgm:prSet/>
      <dgm:spPr/>
      <dgm:t>
        <a:bodyPr/>
        <a:lstStyle/>
        <a:p>
          <a:endParaRPr lang="es-MX"/>
        </a:p>
      </dgm:t>
    </dgm:pt>
    <dgm:pt modelId="{54E865E9-9194-490E-994C-6CC8E584ADAD}">
      <dgm:prSet custT="1"/>
      <dgm:spPr/>
      <dgm:t>
        <a:bodyPr/>
        <a:lstStyle/>
        <a:p>
          <a:pPr rtl="0"/>
          <a:r>
            <a:rPr lang="es-MX" sz="2200" dirty="0" smtClean="0">
              <a:solidFill>
                <a:schemeClr val="bg1"/>
              </a:solidFill>
              <a:latin typeface="Calibri" pitchFamily="34" charset="0"/>
              <a:cs typeface="Calibri" pitchFamily="34" charset="0"/>
            </a:rPr>
            <a:t>Incertidumbre tanto para la fase de planeación como para la parte operativa: Obras Públicas.</a:t>
          </a:r>
          <a:endParaRPr lang="es-MX" sz="2200" dirty="0">
            <a:solidFill>
              <a:schemeClr val="bg1"/>
            </a:solidFill>
          </a:endParaRPr>
        </a:p>
      </dgm:t>
    </dgm:pt>
    <dgm:pt modelId="{836D7D55-E899-435A-AA3C-96FF12E906EE}" type="parTrans" cxnId="{046B1CBC-B116-4BFF-A05E-3FA086EB00BF}">
      <dgm:prSet/>
      <dgm:spPr/>
      <dgm:t>
        <a:bodyPr/>
        <a:lstStyle/>
        <a:p>
          <a:endParaRPr lang="es-MX"/>
        </a:p>
      </dgm:t>
    </dgm:pt>
    <dgm:pt modelId="{5AB8369A-5827-4872-8F54-17D1A917F36D}" type="sibTrans" cxnId="{046B1CBC-B116-4BFF-A05E-3FA086EB00BF}">
      <dgm:prSet/>
      <dgm:spPr/>
      <dgm:t>
        <a:bodyPr/>
        <a:lstStyle/>
        <a:p>
          <a:endParaRPr lang="es-MX"/>
        </a:p>
      </dgm:t>
    </dgm:pt>
    <dgm:pt modelId="{349D206B-9C64-4123-9A22-D446ADB430EB}" type="pres">
      <dgm:prSet presAssocID="{96AD5D7B-5E8D-4945-8E09-C8B6A7124A27}" presName="linear" presStyleCnt="0">
        <dgm:presLayoutVars>
          <dgm:animLvl val="lvl"/>
          <dgm:resizeHandles val="exact"/>
        </dgm:presLayoutVars>
      </dgm:prSet>
      <dgm:spPr/>
      <dgm:t>
        <a:bodyPr/>
        <a:lstStyle/>
        <a:p>
          <a:endParaRPr lang="es-MX"/>
        </a:p>
      </dgm:t>
    </dgm:pt>
    <dgm:pt modelId="{6FA4395A-D0A9-462B-9CAA-05930B0A77F2}" type="pres">
      <dgm:prSet presAssocID="{1E5EE791-082F-4321-B60A-AB2313EF28F8}" presName="parentText" presStyleLbl="node1" presStyleIdx="0" presStyleCnt="4">
        <dgm:presLayoutVars>
          <dgm:chMax val="0"/>
          <dgm:bulletEnabled val="1"/>
        </dgm:presLayoutVars>
      </dgm:prSet>
      <dgm:spPr/>
      <dgm:t>
        <a:bodyPr/>
        <a:lstStyle/>
        <a:p>
          <a:endParaRPr lang="es-MX"/>
        </a:p>
      </dgm:t>
    </dgm:pt>
    <dgm:pt modelId="{B4F0CC7B-A1CB-4E06-93E9-2D5E13888CF1}" type="pres">
      <dgm:prSet presAssocID="{644E7C0E-35DB-400D-B826-D33450FCF7F6}" presName="spacer" presStyleCnt="0"/>
      <dgm:spPr/>
    </dgm:pt>
    <dgm:pt modelId="{E1B0AE7D-32F1-4163-A3ED-51DB493FC6A6}" type="pres">
      <dgm:prSet presAssocID="{4C79DD09-4E7D-4842-9999-0F677EF8DD0B}" presName="parentText" presStyleLbl="node1" presStyleIdx="1" presStyleCnt="4">
        <dgm:presLayoutVars>
          <dgm:chMax val="0"/>
          <dgm:bulletEnabled val="1"/>
        </dgm:presLayoutVars>
      </dgm:prSet>
      <dgm:spPr/>
      <dgm:t>
        <a:bodyPr/>
        <a:lstStyle/>
        <a:p>
          <a:endParaRPr lang="es-MX"/>
        </a:p>
      </dgm:t>
    </dgm:pt>
    <dgm:pt modelId="{96DA3F52-99AE-46A5-BC6F-68138BD6B8A4}" type="pres">
      <dgm:prSet presAssocID="{E7CB392C-7959-48F6-B80F-6573F7E9459C}" presName="spacer" presStyleCnt="0"/>
      <dgm:spPr/>
    </dgm:pt>
    <dgm:pt modelId="{7E8A6B86-A6F1-41A2-A0E5-00F20EBB8AB2}" type="pres">
      <dgm:prSet presAssocID="{2FA19C52-9211-4EB4-A7DE-79AD412B3048}" presName="parentText" presStyleLbl="node1" presStyleIdx="2" presStyleCnt="4">
        <dgm:presLayoutVars>
          <dgm:chMax val="0"/>
          <dgm:bulletEnabled val="1"/>
        </dgm:presLayoutVars>
      </dgm:prSet>
      <dgm:spPr/>
      <dgm:t>
        <a:bodyPr/>
        <a:lstStyle/>
        <a:p>
          <a:endParaRPr lang="es-MX"/>
        </a:p>
      </dgm:t>
    </dgm:pt>
    <dgm:pt modelId="{2684214F-A025-4BFB-BC46-E0A44D483A2C}" type="pres">
      <dgm:prSet presAssocID="{85C2F297-F66F-4D44-BF71-6578C6374717}" presName="spacer" presStyleCnt="0"/>
      <dgm:spPr/>
    </dgm:pt>
    <dgm:pt modelId="{F9B3DA9D-A78C-4134-B495-BFFBA7CB474A}" type="pres">
      <dgm:prSet presAssocID="{54E865E9-9194-490E-994C-6CC8E584ADAD}" presName="parentText" presStyleLbl="node1" presStyleIdx="3" presStyleCnt="4">
        <dgm:presLayoutVars>
          <dgm:chMax val="0"/>
          <dgm:bulletEnabled val="1"/>
        </dgm:presLayoutVars>
      </dgm:prSet>
      <dgm:spPr/>
      <dgm:t>
        <a:bodyPr/>
        <a:lstStyle/>
        <a:p>
          <a:endParaRPr lang="es-MX"/>
        </a:p>
      </dgm:t>
    </dgm:pt>
  </dgm:ptLst>
  <dgm:cxnLst>
    <dgm:cxn modelId="{691905AB-4197-469D-A9D1-A98BB9EE4AC3}" srcId="{96AD5D7B-5E8D-4945-8E09-C8B6A7124A27}" destId="{2FA19C52-9211-4EB4-A7DE-79AD412B3048}" srcOrd="2" destOrd="0" parTransId="{F886E6E9-C2AA-4E4E-B820-09B9041E8DC8}" sibTransId="{85C2F297-F66F-4D44-BF71-6578C6374717}"/>
    <dgm:cxn modelId="{A3B6E7A1-C60B-40E6-AEAD-FCE6EAB1DDD7}" type="presOf" srcId="{54E865E9-9194-490E-994C-6CC8E584ADAD}" destId="{F9B3DA9D-A78C-4134-B495-BFFBA7CB474A}" srcOrd="0" destOrd="0" presId="urn:microsoft.com/office/officeart/2005/8/layout/vList2"/>
    <dgm:cxn modelId="{B4BABFA2-0E62-4E16-9700-87ED86996AF0}" type="presOf" srcId="{1E5EE791-082F-4321-B60A-AB2313EF28F8}" destId="{6FA4395A-D0A9-462B-9CAA-05930B0A77F2}" srcOrd="0" destOrd="0" presId="urn:microsoft.com/office/officeart/2005/8/layout/vList2"/>
    <dgm:cxn modelId="{9E272C7A-3819-43F0-B515-B42A4A21E469}" type="presOf" srcId="{96AD5D7B-5E8D-4945-8E09-C8B6A7124A27}" destId="{349D206B-9C64-4123-9A22-D446ADB430EB}" srcOrd="0" destOrd="0" presId="urn:microsoft.com/office/officeart/2005/8/layout/vList2"/>
    <dgm:cxn modelId="{F3FF5343-551E-4CBA-89CC-F3CB74715867}" srcId="{96AD5D7B-5E8D-4945-8E09-C8B6A7124A27}" destId="{4C79DD09-4E7D-4842-9999-0F677EF8DD0B}" srcOrd="1" destOrd="0" parTransId="{F29D10EA-9659-46DD-98B9-FB96009440BD}" sibTransId="{E7CB392C-7959-48F6-B80F-6573F7E9459C}"/>
    <dgm:cxn modelId="{AC5AA5A7-D580-4391-9097-2D1FE3A6FFE2}" srcId="{96AD5D7B-5E8D-4945-8E09-C8B6A7124A27}" destId="{1E5EE791-082F-4321-B60A-AB2313EF28F8}" srcOrd="0" destOrd="0" parTransId="{FE77417B-D82A-4BFE-BFD5-93B897FDC4E1}" sibTransId="{644E7C0E-35DB-400D-B826-D33450FCF7F6}"/>
    <dgm:cxn modelId="{57CBB794-2C10-40C9-AD0E-FAB75F7F0E05}" type="presOf" srcId="{2FA19C52-9211-4EB4-A7DE-79AD412B3048}" destId="{7E8A6B86-A6F1-41A2-A0E5-00F20EBB8AB2}" srcOrd="0" destOrd="0" presId="urn:microsoft.com/office/officeart/2005/8/layout/vList2"/>
    <dgm:cxn modelId="{046B1CBC-B116-4BFF-A05E-3FA086EB00BF}" srcId="{96AD5D7B-5E8D-4945-8E09-C8B6A7124A27}" destId="{54E865E9-9194-490E-994C-6CC8E584ADAD}" srcOrd="3" destOrd="0" parTransId="{836D7D55-E899-435A-AA3C-96FF12E906EE}" sibTransId="{5AB8369A-5827-4872-8F54-17D1A917F36D}"/>
    <dgm:cxn modelId="{02324C62-98C9-4E85-969C-B9C5310FA9D0}" type="presOf" srcId="{4C79DD09-4E7D-4842-9999-0F677EF8DD0B}" destId="{E1B0AE7D-32F1-4163-A3ED-51DB493FC6A6}" srcOrd="0" destOrd="0" presId="urn:microsoft.com/office/officeart/2005/8/layout/vList2"/>
    <dgm:cxn modelId="{5F94EA14-A5F9-4AEC-8D19-B60AE0E30660}" type="presParOf" srcId="{349D206B-9C64-4123-9A22-D446ADB430EB}" destId="{6FA4395A-D0A9-462B-9CAA-05930B0A77F2}" srcOrd="0" destOrd="0" presId="urn:microsoft.com/office/officeart/2005/8/layout/vList2"/>
    <dgm:cxn modelId="{AC491303-C8D9-478B-AE8D-9F5566119515}" type="presParOf" srcId="{349D206B-9C64-4123-9A22-D446ADB430EB}" destId="{B4F0CC7B-A1CB-4E06-93E9-2D5E13888CF1}" srcOrd="1" destOrd="0" presId="urn:microsoft.com/office/officeart/2005/8/layout/vList2"/>
    <dgm:cxn modelId="{1018D7B7-7793-4FDA-B18D-22578FDC7F6F}" type="presParOf" srcId="{349D206B-9C64-4123-9A22-D446ADB430EB}" destId="{E1B0AE7D-32F1-4163-A3ED-51DB493FC6A6}" srcOrd="2" destOrd="0" presId="urn:microsoft.com/office/officeart/2005/8/layout/vList2"/>
    <dgm:cxn modelId="{6E48EEC2-3E48-47B7-929D-8E162457BF7E}" type="presParOf" srcId="{349D206B-9C64-4123-9A22-D446ADB430EB}" destId="{96DA3F52-99AE-46A5-BC6F-68138BD6B8A4}" srcOrd="3" destOrd="0" presId="urn:microsoft.com/office/officeart/2005/8/layout/vList2"/>
    <dgm:cxn modelId="{83D71E8C-574A-40BE-98D4-4F300768C98F}" type="presParOf" srcId="{349D206B-9C64-4123-9A22-D446ADB430EB}" destId="{7E8A6B86-A6F1-41A2-A0E5-00F20EBB8AB2}" srcOrd="4" destOrd="0" presId="urn:microsoft.com/office/officeart/2005/8/layout/vList2"/>
    <dgm:cxn modelId="{CB6D8E4F-778E-4E8B-BCC7-4CE6A3397B52}" type="presParOf" srcId="{349D206B-9C64-4123-9A22-D446ADB430EB}" destId="{2684214F-A025-4BFB-BC46-E0A44D483A2C}" srcOrd="5" destOrd="0" presId="urn:microsoft.com/office/officeart/2005/8/layout/vList2"/>
    <dgm:cxn modelId="{0FCE89DD-52C7-4D07-8472-43AA766354A8}" type="presParOf" srcId="{349D206B-9C64-4123-9A22-D446ADB430EB}" destId="{F9B3DA9D-A78C-4134-B495-BFFBA7CB474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AD5D7B-5E8D-4945-8E09-C8B6A7124A2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MX"/>
        </a:p>
      </dgm:t>
    </dgm:pt>
    <dgm:pt modelId="{1E5EE791-082F-4321-B60A-AB2313EF28F8}">
      <dgm:prSet custT="1"/>
      <dgm:spPr/>
      <dgm:t>
        <a:bodyPr/>
        <a:lstStyle/>
        <a:p>
          <a:pPr rtl="0"/>
          <a:r>
            <a:rPr lang="es-MX" sz="2200" dirty="0" smtClean="0">
              <a:solidFill>
                <a:schemeClr val="bg1"/>
              </a:solidFill>
              <a:latin typeface="Calibri" pitchFamily="34" charset="0"/>
              <a:cs typeface="Calibri" pitchFamily="34" charset="0"/>
            </a:rPr>
            <a:t>Ventanas de mejora en la tramitación de recursos por parte de Obras Públicas y Hacienda Estatal: necesidad de simplificación.</a:t>
          </a:r>
          <a:endParaRPr lang="es-MX" sz="2200" dirty="0">
            <a:solidFill>
              <a:schemeClr val="bg1"/>
            </a:solidFill>
          </a:endParaRPr>
        </a:p>
      </dgm:t>
    </dgm:pt>
    <dgm:pt modelId="{FE77417B-D82A-4BFE-BFD5-93B897FDC4E1}" type="parTrans" cxnId="{AC5AA5A7-D580-4391-9097-2D1FE3A6FFE2}">
      <dgm:prSet/>
      <dgm:spPr/>
      <dgm:t>
        <a:bodyPr/>
        <a:lstStyle/>
        <a:p>
          <a:endParaRPr lang="es-MX"/>
        </a:p>
      </dgm:t>
    </dgm:pt>
    <dgm:pt modelId="{644E7C0E-35DB-400D-B826-D33450FCF7F6}" type="sibTrans" cxnId="{AC5AA5A7-D580-4391-9097-2D1FE3A6FFE2}">
      <dgm:prSet/>
      <dgm:spPr/>
      <dgm:t>
        <a:bodyPr/>
        <a:lstStyle/>
        <a:p>
          <a:endParaRPr lang="es-MX"/>
        </a:p>
      </dgm:t>
    </dgm:pt>
    <dgm:pt modelId="{4C79DD09-4E7D-4842-9999-0F677EF8DD0B}">
      <dgm:prSet custT="1"/>
      <dgm:spPr/>
      <dgm:t>
        <a:bodyPr/>
        <a:lstStyle/>
        <a:p>
          <a:pPr rtl="0"/>
          <a:r>
            <a:rPr lang="es-MX" sz="2200" dirty="0" smtClean="0">
              <a:solidFill>
                <a:schemeClr val="bg1"/>
              </a:solidFill>
              <a:latin typeface="Calibri" pitchFamily="34" charset="0"/>
              <a:cs typeface="Calibri" pitchFamily="34" charset="0"/>
            </a:rPr>
            <a:t>No hay tiempos específicos asociados de acuerdo con las fases e instancias involucradas en el trámite de liberación de recursos.</a:t>
          </a:r>
          <a:endParaRPr lang="es-MX" sz="2200" dirty="0">
            <a:solidFill>
              <a:schemeClr val="bg1"/>
            </a:solidFill>
          </a:endParaRPr>
        </a:p>
      </dgm:t>
    </dgm:pt>
    <dgm:pt modelId="{F29D10EA-9659-46DD-98B9-FB96009440BD}" type="parTrans" cxnId="{F3FF5343-551E-4CBA-89CC-F3CB74715867}">
      <dgm:prSet/>
      <dgm:spPr/>
      <dgm:t>
        <a:bodyPr/>
        <a:lstStyle/>
        <a:p>
          <a:endParaRPr lang="es-MX"/>
        </a:p>
      </dgm:t>
    </dgm:pt>
    <dgm:pt modelId="{E7CB392C-7959-48F6-B80F-6573F7E9459C}" type="sibTrans" cxnId="{F3FF5343-551E-4CBA-89CC-F3CB74715867}">
      <dgm:prSet/>
      <dgm:spPr/>
      <dgm:t>
        <a:bodyPr/>
        <a:lstStyle/>
        <a:p>
          <a:endParaRPr lang="es-MX"/>
        </a:p>
      </dgm:t>
    </dgm:pt>
    <dgm:pt modelId="{2FA19C52-9211-4EB4-A7DE-79AD412B3048}">
      <dgm:prSet custT="1"/>
      <dgm:spPr/>
      <dgm:t>
        <a:bodyPr/>
        <a:lstStyle/>
        <a:p>
          <a:pPr rtl="0"/>
          <a:r>
            <a:rPr lang="es-MX" sz="2200" dirty="0" smtClean="0">
              <a:solidFill>
                <a:schemeClr val="bg1"/>
              </a:solidFill>
              <a:latin typeface="Calibri" pitchFamily="34" charset="0"/>
              <a:cs typeface="Calibri" pitchFamily="34" charset="0"/>
            </a:rPr>
            <a:t>Los retrasos en la liberación de recursos implican presiones que dificultan el desarrollo adecuado de las obras.</a:t>
          </a:r>
          <a:endParaRPr lang="es-MX" sz="2200" dirty="0">
            <a:solidFill>
              <a:schemeClr val="bg1"/>
            </a:solidFill>
          </a:endParaRPr>
        </a:p>
      </dgm:t>
    </dgm:pt>
    <dgm:pt modelId="{F886E6E9-C2AA-4E4E-B820-09B9041E8DC8}" type="parTrans" cxnId="{691905AB-4197-469D-A9D1-A98BB9EE4AC3}">
      <dgm:prSet/>
      <dgm:spPr/>
      <dgm:t>
        <a:bodyPr/>
        <a:lstStyle/>
        <a:p>
          <a:endParaRPr lang="es-MX"/>
        </a:p>
      </dgm:t>
    </dgm:pt>
    <dgm:pt modelId="{85C2F297-F66F-4D44-BF71-6578C6374717}" type="sibTrans" cxnId="{691905AB-4197-469D-A9D1-A98BB9EE4AC3}">
      <dgm:prSet/>
      <dgm:spPr/>
      <dgm:t>
        <a:bodyPr/>
        <a:lstStyle/>
        <a:p>
          <a:endParaRPr lang="es-MX"/>
        </a:p>
      </dgm:t>
    </dgm:pt>
    <dgm:pt modelId="{349D206B-9C64-4123-9A22-D446ADB430EB}" type="pres">
      <dgm:prSet presAssocID="{96AD5D7B-5E8D-4945-8E09-C8B6A7124A27}" presName="linear" presStyleCnt="0">
        <dgm:presLayoutVars>
          <dgm:animLvl val="lvl"/>
          <dgm:resizeHandles val="exact"/>
        </dgm:presLayoutVars>
      </dgm:prSet>
      <dgm:spPr/>
      <dgm:t>
        <a:bodyPr/>
        <a:lstStyle/>
        <a:p>
          <a:endParaRPr lang="es-MX"/>
        </a:p>
      </dgm:t>
    </dgm:pt>
    <dgm:pt modelId="{6FA4395A-D0A9-462B-9CAA-05930B0A77F2}" type="pres">
      <dgm:prSet presAssocID="{1E5EE791-082F-4321-B60A-AB2313EF28F8}" presName="parentText" presStyleLbl="node1" presStyleIdx="0" presStyleCnt="3" custScaleY="92407">
        <dgm:presLayoutVars>
          <dgm:chMax val="0"/>
          <dgm:bulletEnabled val="1"/>
        </dgm:presLayoutVars>
      </dgm:prSet>
      <dgm:spPr/>
      <dgm:t>
        <a:bodyPr/>
        <a:lstStyle/>
        <a:p>
          <a:endParaRPr lang="es-MX"/>
        </a:p>
      </dgm:t>
    </dgm:pt>
    <dgm:pt modelId="{B4F0CC7B-A1CB-4E06-93E9-2D5E13888CF1}" type="pres">
      <dgm:prSet presAssocID="{644E7C0E-35DB-400D-B826-D33450FCF7F6}" presName="spacer" presStyleCnt="0"/>
      <dgm:spPr/>
    </dgm:pt>
    <dgm:pt modelId="{E1B0AE7D-32F1-4163-A3ED-51DB493FC6A6}" type="pres">
      <dgm:prSet presAssocID="{4C79DD09-4E7D-4842-9999-0F677EF8DD0B}" presName="parentText" presStyleLbl="node1" presStyleIdx="1" presStyleCnt="3" custScaleY="102071">
        <dgm:presLayoutVars>
          <dgm:chMax val="0"/>
          <dgm:bulletEnabled val="1"/>
        </dgm:presLayoutVars>
      </dgm:prSet>
      <dgm:spPr/>
      <dgm:t>
        <a:bodyPr/>
        <a:lstStyle/>
        <a:p>
          <a:endParaRPr lang="es-MX"/>
        </a:p>
      </dgm:t>
    </dgm:pt>
    <dgm:pt modelId="{96DA3F52-99AE-46A5-BC6F-68138BD6B8A4}" type="pres">
      <dgm:prSet presAssocID="{E7CB392C-7959-48F6-B80F-6573F7E9459C}" presName="spacer" presStyleCnt="0"/>
      <dgm:spPr/>
    </dgm:pt>
    <dgm:pt modelId="{7E8A6B86-A6F1-41A2-A0E5-00F20EBB8AB2}" type="pres">
      <dgm:prSet presAssocID="{2FA19C52-9211-4EB4-A7DE-79AD412B3048}" presName="parentText" presStyleLbl="node1" presStyleIdx="2" presStyleCnt="3">
        <dgm:presLayoutVars>
          <dgm:chMax val="0"/>
          <dgm:bulletEnabled val="1"/>
        </dgm:presLayoutVars>
      </dgm:prSet>
      <dgm:spPr/>
      <dgm:t>
        <a:bodyPr/>
        <a:lstStyle/>
        <a:p>
          <a:endParaRPr lang="es-MX"/>
        </a:p>
      </dgm:t>
    </dgm:pt>
  </dgm:ptLst>
  <dgm:cxnLst>
    <dgm:cxn modelId="{691905AB-4197-469D-A9D1-A98BB9EE4AC3}" srcId="{96AD5D7B-5E8D-4945-8E09-C8B6A7124A27}" destId="{2FA19C52-9211-4EB4-A7DE-79AD412B3048}" srcOrd="2" destOrd="0" parTransId="{F886E6E9-C2AA-4E4E-B820-09B9041E8DC8}" sibTransId="{85C2F297-F66F-4D44-BF71-6578C6374717}"/>
    <dgm:cxn modelId="{F6B32DCC-24EF-4DB2-9136-3CF4F8BB1533}" type="presOf" srcId="{4C79DD09-4E7D-4842-9999-0F677EF8DD0B}" destId="{E1B0AE7D-32F1-4163-A3ED-51DB493FC6A6}" srcOrd="0" destOrd="0" presId="urn:microsoft.com/office/officeart/2005/8/layout/vList2"/>
    <dgm:cxn modelId="{8AFBD6A6-DA0C-4DAE-8A72-9375B6D97CD5}" type="presOf" srcId="{2FA19C52-9211-4EB4-A7DE-79AD412B3048}" destId="{7E8A6B86-A6F1-41A2-A0E5-00F20EBB8AB2}" srcOrd="0" destOrd="0" presId="urn:microsoft.com/office/officeart/2005/8/layout/vList2"/>
    <dgm:cxn modelId="{F3FF5343-551E-4CBA-89CC-F3CB74715867}" srcId="{96AD5D7B-5E8D-4945-8E09-C8B6A7124A27}" destId="{4C79DD09-4E7D-4842-9999-0F677EF8DD0B}" srcOrd="1" destOrd="0" parTransId="{F29D10EA-9659-46DD-98B9-FB96009440BD}" sibTransId="{E7CB392C-7959-48F6-B80F-6573F7E9459C}"/>
    <dgm:cxn modelId="{AC5AA5A7-D580-4391-9097-2D1FE3A6FFE2}" srcId="{96AD5D7B-5E8D-4945-8E09-C8B6A7124A27}" destId="{1E5EE791-082F-4321-B60A-AB2313EF28F8}" srcOrd="0" destOrd="0" parTransId="{FE77417B-D82A-4BFE-BFD5-93B897FDC4E1}" sibTransId="{644E7C0E-35DB-400D-B826-D33450FCF7F6}"/>
    <dgm:cxn modelId="{4F356948-FFE2-45C2-A2AD-82F2057690A6}" type="presOf" srcId="{1E5EE791-082F-4321-B60A-AB2313EF28F8}" destId="{6FA4395A-D0A9-462B-9CAA-05930B0A77F2}" srcOrd="0" destOrd="0" presId="urn:microsoft.com/office/officeart/2005/8/layout/vList2"/>
    <dgm:cxn modelId="{E9564432-D861-4CD2-A214-E7A772FDAFFB}" type="presOf" srcId="{96AD5D7B-5E8D-4945-8E09-C8B6A7124A27}" destId="{349D206B-9C64-4123-9A22-D446ADB430EB}" srcOrd="0" destOrd="0" presId="urn:microsoft.com/office/officeart/2005/8/layout/vList2"/>
    <dgm:cxn modelId="{570F52EF-B0E6-4CAB-81CE-FC8DA6820804}" type="presParOf" srcId="{349D206B-9C64-4123-9A22-D446ADB430EB}" destId="{6FA4395A-D0A9-462B-9CAA-05930B0A77F2}" srcOrd="0" destOrd="0" presId="urn:microsoft.com/office/officeart/2005/8/layout/vList2"/>
    <dgm:cxn modelId="{7BCD2959-35FA-41E8-BA59-94504562D96E}" type="presParOf" srcId="{349D206B-9C64-4123-9A22-D446ADB430EB}" destId="{B4F0CC7B-A1CB-4E06-93E9-2D5E13888CF1}" srcOrd="1" destOrd="0" presId="urn:microsoft.com/office/officeart/2005/8/layout/vList2"/>
    <dgm:cxn modelId="{512FEEAE-5207-46D0-AC8C-9F8B397B1EC6}" type="presParOf" srcId="{349D206B-9C64-4123-9A22-D446ADB430EB}" destId="{E1B0AE7D-32F1-4163-A3ED-51DB493FC6A6}" srcOrd="2" destOrd="0" presId="urn:microsoft.com/office/officeart/2005/8/layout/vList2"/>
    <dgm:cxn modelId="{D4CE4168-E737-4743-9C87-05E562602B53}" type="presParOf" srcId="{349D206B-9C64-4123-9A22-D446ADB430EB}" destId="{96DA3F52-99AE-46A5-BC6F-68138BD6B8A4}" srcOrd="3" destOrd="0" presId="urn:microsoft.com/office/officeart/2005/8/layout/vList2"/>
    <dgm:cxn modelId="{11EE7F5D-84F8-4B19-ACA9-018030071190}" type="presParOf" srcId="{349D206B-9C64-4123-9A22-D446ADB430EB}" destId="{7E8A6B86-A6F1-41A2-A0E5-00F20EBB8AB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00224-2355-4D4E-8F81-E3F3480ADBAA}">
      <dsp:nvSpPr>
        <dsp:cNvPr id="0" name=""/>
        <dsp:cNvSpPr/>
      </dsp:nvSpPr>
      <dsp:spPr>
        <a:xfrm rot="5400000">
          <a:off x="5025068" y="-1568321"/>
          <a:ext cx="2043636" cy="5691187"/>
        </a:xfrm>
        <a:prstGeom prst="round2Same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s-MX" sz="1900" kern="1200" dirty="0" smtClean="0"/>
            <a:t>Poblaciones en pobreza extrema y rezago social.</a:t>
          </a:r>
          <a:endParaRPr lang="es-MX" sz="1900" kern="1200" dirty="0"/>
        </a:p>
        <a:p>
          <a:pPr marL="171450" lvl="1" indent="-171450" algn="l" defTabSz="844550" rtl="0">
            <a:lnSpc>
              <a:spcPct val="90000"/>
            </a:lnSpc>
            <a:spcBef>
              <a:spcPct val="0"/>
            </a:spcBef>
            <a:spcAft>
              <a:spcPct val="15000"/>
            </a:spcAft>
            <a:buChar char="••"/>
          </a:pPr>
          <a:r>
            <a:rPr lang="es-MX" sz="1900" kern="1200" dirty="0" smtClean="0"/>
            <a:t>Asistencia social, salud, agua potable, saneamiento,  urbanización e infraestructura social básica.</a:t>
          </a:r>
          <a:endParaRPr lang="es-MX" sz="1900" kern="1200" dirty="0"/>
        </a:p>
        <a:p>
          <a:pPr marL="171450" lvl="1" indent="-171450" algn="l" defTabSz="844550" rtl="0">
            <a:lnSpc>
              <a:spcPct val="90000"/>
            </a:lnSpc>
            <a:spcBef>
              <a:spcPct val="0"/>
            </a:spcBef>
            <a:spcAft>
              <a:spcPct val="15000"/>
            </a:spcAft>
            <a:buChar char="••"/>
          </a:pPr>
          <a:r>
            <a:rPr lang="es-MX" sz="1900" kern="1200" dirty="0" smtClean="0"/>
            <a:t>Participación y difusión de las acciones y obras.</a:t>
          </a:r>
          <a:endParaRPr lang="es-MX" sz="1900" kern="1200" dirty="0"/>
        </a:p>
        <a:p>
          <a:pPr marL="171450" lvl="1" indent="-171450" algn="l" defTabSz="844550" rtl="0">
            <a:lnSpc>
              <a:spcPct val="90000"/>
            </a:lnSpc>
            <a:spcBef>
              <a:spcPct val="0"/>
            </a:spcBef>
            <a:spcAft>
              <a:spcPct val="15000"/>
            </a:spcAft>
            <a:buChar char="••"/>
          </a:pPr>
          <a:r>
            <a:rPr lang="es-MX" sz="1900" kern="1200" dirty="0" smtClean="0"/>
            <a:t>Transparencia y rendición de cuentas.</a:t>
          </a:r>
          <a:endParaRPr lang="es-MX" sz="1900" kern="1200" dirty="0"/>
        </a:p>
      </dsp:txBody>
      <dsp:txXfrm rot="-5400000">
        <a:off x="3201293" y="355216"/>
        <a:ext cx="5591425" cy="1844112"/>
      </dsp:txXfrm>
    </dsp:sp>
    <dsp:sp modelId="{7B51E1D4-AB46-4D7E-B075-7CFE5C15329F}">
      <dsp:nvSpPr>
        <dsp:cNvPr id="0" name=""/>
        <dsp:cNvSpPr/>
      </dsp:nvSpPr>
      <dsp:spPr>
        <a:xfrm>
          <a:off x="0" y="0"/>
          <a:ext cx="3201292" cy="2554544"/>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MX" sz="2400" kern="1200" dirty="0" smtClean="0"/>
            <a:t>Financiar la realización de obras de infraestructura social básica de alcance regional o intermunicipal</a:t>
          </a:r>
        </a:p>
      </dsp:txBody>
      <dsp:txXfrm>
        <a:off x="124703" y="124703"/>
        <a:ext cx="2951886" cy="2305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4395A-D0A9-462B-9CAA-05930B0A77F2}">
      <dsp:nvSpPr>
        <dsp:cNvPr id="0" name=""/>
        <dsp:cNvSpPr/>
      </dsp:nvSpPr>
      <dsp:spPr>
        <a:xfrm>
          <a:off x="0" y="18893"/>
          <a:ext cx="8229599" cy="8985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Vacíos y ambigüedades en cuanto a responsabilidades sobre el ejercicio de los recursos del Fondo.</a:t>
          </a:r>
          <a:endParaRPr lang="es-MX" sz="2200" kern="1200" dirty="0">
            <a:solidFill>
              <a:schemeClr val="bg1"/>
            </a:solidFill>
          </a:endParaRPr>
        </a:p>
      </dsp:txBody>
      <dsp:txXfrm>
        <a:off x="43864" y="62757"/>
        <a:ext cx="8141871" cy="810832"/>
      </dsp:txXfrm>
    </dsp:sp>
    <dsp:sp modelId="{E1B0AE7D-32F1-4163-A3ED-51DB493FC6A6}">
      <dsp:nvSpPr>
        <dsp:cNvPr id="0" name=""/>
        <dsp:cNvSpPr/>
      </dsp:nvSpPr>
      <dsp:spPr>
        <a:xfrm>
          <a:off x="0" y="1055693"/>
          <a:ext cx="8229599" cy="8985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Escasa participación de actores relevantes.</a:t>
          </a:r>
          <a:r>
            <a:rPr lang="es-MX" sz="2200" kern="1200" dirty="0" smtClean="0">
              <a:solidFill>
                <a:srgbClr val="7030A0"/>
              </a:solidFill>
              <a:latin typeface="Calibri" pitchFamily="34" charset="0"/>
              <a:cs typeface="Calibri" pitchFamily="34" charset="0"/>
            </a:rPr>
            <a:t>.</a:t>
          </a:r>
          <a:endParaRPr lang="es-MX" sz="2200" kern="1200" dirty="0"/>
        </a:p>
      </dsp:txBody>
      <dsp:txXfrm>
        <a:off x="43864" y="1099557"/>
        <a:ext cx="8141871" cy="810832"/>
      </dsp:txXfrm>
    </dsp:sp>
    <dsp:sp modelId="{7E8A6B86-A6F1-41A2-A0E5-00F20EBB8AB2}">
      <dsp:nvSpPr>
        <dsp:cNvPr id="0" name=""/>
        <dsp:cNvSpPr/>
      </dsp:nvSpPr>
      <dsp:spPr>
        <a:xfrm>
          <a:off x="0" y="2092494"/>
          <a:ext cx="8229599" cy="8985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Desvinculación entre los procesos sustantivos: planeación estratégica, programación, asignación de recursos.</a:t>
          </a:r>
          <a:endParaRPr lang="es-MX" sz="2200" kern="1200" dirty="0">
            <a:solidFill>
              <a:schemeClr val="bg1"/>
            </a:solidFill>
          </a:endParaRPr>
        </a:p>
      </dsp:txBody>
      <dsp:txXfrm>
        <a:off x="43864" y="2136358"/>
        <a:ext cx="8141871" cy="810832"/>
      </dsp:txXfrm>
    </dsp:sp>
    <dsp:sp modelId="{F9B3DA9D-A78C-4134-B495-BFFBA7CB474A}">
      <dsp:nvSpPr>
        <dsp:cNvPr id="0" name=""/>
        <dsp:cNvSpPr/>
      </dsp:nvSpPr>
      <dsp:spPr>
        <a:xfrm>
          <a:off x="0" y="3129294"/>
          <a:ext cx="8229599" cy="8985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Poca vinculación con acciones de otros ámbitos de gobierno dirigidos al combate a la pobreza y rezago social.</a:t>
          </a:r>
          <a:endParaRPr lang="es-MX" sz="2200" kern="1200" dirty="0">
            <a:solidFill>
              <a:schemeClr val="bg1"/>
            </a:solidFill>
          </a:endParaRPr>
        </a:p>
      </dsp:txBody>
      <dsp:txXfrm>
        <a:off x="43864" y="3173158"/>
        <a:ext cx="8141871" cy="8108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4395A-D0A9-462B-9CAA-05930B0A77F2}">
      <dsp:nvSpPr>
        <dsp:cNvPr id="0" name=""/>
        <dsp:cNvSpPr/>
      </dsp:nvSpPr>
      <dsp:spPr>
        <a:xfrm>
          <a:off x="0" y="2286"/>
          <a:ext cx="8229599" cy="983851"/>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Ventanas de mejora en la relación con los municipios: planeación, permisos, convenios: la aceptabilidad de las obras.</a:t>
          </a:r>
          <a:endParaRPr lang="es-MX" sz="2200" kern="1200" dirty="0">
            <a:solidFill>
              <a:schemeClr val="bg1"/>
            </a:solidFill>
          </a:endParaRPr>
        </a:p>
      </dsp:txBody>
      <dsp:txXfrm>
        <a:off x="48028" y="50314"/>
        <a:ext cx="8133543" cy="887795"/>
      </dsp:txXfrm>
    </dsp:sp>
    <dsp:sp modelId="{E1B0AE7D-32F1-4163-A3ED-51DB493FC6A6}">
      <dsp:nvSpPr>
        <dsp:cNvPr id="0" name=""/>
        <dsp:cNvSpPr/>
      </dsp:nvSpPr>
      <dsp:spPr>
        <a:xfrm>
          <a:off x="0" y="992266"/>
          <a:ext cx="8229599" cy="983851"/>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Escaso ejercicio de búsqueda de sinergias y complementariedades con otras acciones dirigidas al combate a la pobreza extrema y rezago social</a:t>
          </a:r>
          <a:r>
            <a:rPr lang="es-MX" sz="2100" kern="1200" dirty="0" smtClean="0">
              <a:solidFill>
                <a:schemeClr val="bg1"/>
              </a:solidFill>
              <a:latin typeface="Calibri" pitchFamily="34" charset="0"/>
              <a:cs typeface="Calibri" pitchFamily="34" charset="0"/>
            </a:rPr>
            <a:t>.</a:t>
          </a:r>
          <a:endParaRPr lang="es-MX" sz="2100" kern="1200" dirty="0">
            <a:solidFill>
              <a:schemeClr val="bg1"/>
            </a:solidFill>
          </a:endParaRPr>
        </a:p>
      </dsp:txBody>
      <dsp:txXfrm>
        <a:off x="48028" y="1040294"/>
        <a:ext cx="8133543" cy="887795"/>
      </dsp:txXfrm>
    </dsp:sp>
    <dsp:sp modelId="{7E8A6B86-A6F1-41A2-A0E5-00F20EBB8AB2}">
      <dsp:nvSpPr>
        <dsp:cNvPr id="0" name=""/>
        <dsp:cNvSpPr/>
      </dsp:nvSpPr>
      <dsp:spPr>
        <a:xfrm>
          <a:off x="0" y="1993163"/>
          <a:ext cx="8229599" cy="983851"/>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Poca inclusión de mecanismos formales de contraloría social</a:t>
          </a:r>
          <a:r>
            <a:rPr lang="es-MX" sz="2100" kern="1200" dirty="0" smtClean="0">
              <a:solidFill>
                <a:schemeClr val="bg1"/>
              </a:solidFill>
              <a:latin typeface="Calibri" pitchFamily="34" charset="0"/>
              <a:cs typeface="Calibri" pitchFamily="34" charset="0"/>
            </a:rPr>
            <a:t>.</a:t>
          </a:r>
          <a:endParaRPr lang="es-MX" sz="2100" kern="1200" dirty="0">
            <a:solidFill>
              <a:schemeClr val="bg1"/>
            </a:solidFill>
          </a:endParaRPr>
        </a:p>
      </dsp:txBody>
      <dsp:txXfrm>
        <a:off x="48028" y="2041191"/>
        <a:ext cx="8133543" cy="887795"/>
      </dsp:txXfrm>
    </dsp:sp>
    <dsp:sp modelId="{F9B3DA9D-A78C-4134-B495-BFFBA7CB474A}">
      <dsp:nvSpPr>
        <dsp:cNvPr id="0" name=""/>
        <dsp:cNvSpPr/>
      </dsp:nvSpPr>
      <dsp:spPr>
        <a:xfrm>
          <a:off x="0" y="2988602"/>
          <a:ext cx="8229599" cy="983851"/>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Toma de decisiones concentrada en Hacienda Estatal y Obras Públicas: inoperatividad del COPLADEMOR.</a:t>
          </a:r>
          <a:endParaRPr lang="es-MX" sz="2200" kern="1200" dirty="0">
            <a:solidFill>
              <a:schemeClr val="bg1"/>
            </a:solidFill>
          </a:endParaRPr>
        </a:p>
      </dsp:txBody>
      <dsp:txXfrm>
        <a:off x="48028" y="3036630"/>
        <a:ext cx="8133543" cy="8877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4395A-D0A9-462B-9CAA-05930B0A77F2}">
      <dsp:nvSpPr>
        <dsp:cNvPr id="0" name=""/>
        <dsp:cNvSpPr/>
      </dsp:nvSpPr>
      <dsp:spPr>
        <a:xfrm>
          <a:off x="0" y="0"/>
          <a:ext cx="8229599" cy="87984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Antecedentes de malas practicas administrativas en el proceso de revisión y selección de contratistas.</a:t>
          </a:r>
          <a:endParaRPr lang="es-MX" sz="2200" kern="1200" dirty="0">
            <a:solidFill>
              <a:schemeClr val="bg1"/>
            </a:solidFill>
          </a:endParaRPr>
        </a:p>
      </dsp:txBody>
      <dsp:txXfrm>
        <a:off x="42950" y="42950"/>
        <a:ext cx="8143699" cy="793940"/>
      </dsp:txXfrm>
    </dsp:sp>
    <dsp:sp modelId="{E1B0AE7D-32F1-4163-A3ED-51DB493FC6A6}">
      <dsp:nvSpPr>
        <dsp:cNvPr id="0" name=""/>
        <dsp:cNvSpPr/>
      </dsp:nvSpPr>
      <dsp:spPr>
        <a:xfrm>
          <a:off x="0" y="1039850"/>
          <a:ext cx="8229599" cy="87984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Escasa cultura de desempeño basado en resultados: indicadore</a:t>
          </a:r>
          <a:r>
            <a:rPr lang="es-MX" sz="2300" kern="1200" dirty="0" smtClean="0">
              <a:solidFill>
                <a:schemeClr val="bg1"/>
              </a:solidFill>
              <a:latin typeface="Calibri" pitchFamily="34" charset="0"/>
              <a:cs typeface="Calibri" pitchFamily="34" charset="0"/>
            </a:rPr>
            <a:t>s.</a:t>
          </a:r>
          <a:endParaRPr lang="es-MX" sz="2300" kern="1200" dirty="0">
            <a:solidFill>
              <a:schemeClr val="bg1"/>
            </a:solidFill>
          </a:endParaRPr>
        </a:p>
      </dsp:txBody>
      <dsp:txXfrm>
        <a:off x="42950" y="1082800"/>
        <a:ext cx="8143699" cy="793940"/>
      </dsp:txXfrm>
    </dsp:sp>
    <dsp:sp modelId="{7E8A6B86-A6F1-41A2-A0E5-00F20EBB8AB2}">
      <dsp:nvSpPr>
        <dsp:cNvPr id="0" name=""/>
        <dsp:cNvSpPr/>
      </dsp:nvSpPr>
      <dsp:spPr>
        <a:xfrm>
          <a:off x="0" y="2055049"/>
          <a:ext cx="8229599" cy="87984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Limitaciones en recursos para seguimiento y control pero escaso uso de recursos por concepto de gastos indirectos (desconocimiento).</a:t>
          </a:r>
          <a:endParaRPr lang="es-MX" sz="2200" kern="1200" dirty="0">
            <a:solidFill>
              <a:schemeClr val="bg1"/>
            </a:solidFill>
          </a:endParaRPr>
        </a:p>
      </dsp:txBody>
      <dsp:txXfrm>
        <a:off x="42950" y="2097999"/>
        <a:ext cx="8143699" cy="793940"/>
      </dsp:txXfrm>
    </dsp:sp>
    <dsp:sp modelId="{F9B3DA9D-A78C-4134-B495-BFFBA7CB474A}">
      <dsp:nvSpPr>
        <dsp:cNvPr id="0" name=""/>
        <dsp:cNvSpPr/>
      </dsp:nvSpPr>
      <dsp:spPr>
        <a:xfrm>
          <a:off x="0" y="3070250"/>
          <a:ext cx="8229599" cy="87984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Ventanas de mejora en la integración y publicación de información</a:t>
          </a:r>
          <a:r>
            <a:rPr lang="es-MX" sz="2300" kern="1200" dirty="0" smtClean="0">
              <a:solidFill>
                <a:schemeClr val="bg1"/>
              </a:solidFill>
              <a:latin typeface="Calibri" pitchFamily="34" charset="0"/>
              <a:cs typeface="Calibri" pitchFamily="34" charset="0"/>
            </a:rPr>
            <a:t>.</a:t>
          </a:r>
          <a:endParaRPr lang="es-MX" sz="2300" kern="1200" dirty="0">
            <a:solidFill>
              <a:schemeClr val="bg1"/>
            </a:solidFill>
          </a:endParaRPr>
        </a:p>
      </dsp:txBody>
      <dsp:txXfrm>
        <a:off x="42950" y="3113200"/>
        <a:ext cx="8143699" cy="7939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4395A-D0A9-462B-9CAA-05930B0A77F2}">
      <dsp:nvSpPr>
        <dsp:cNvPr id="0" name=""/>
        <dsp:cNvSpPr/>
      </dsp:nvSpPr>
      <dsp:spPr>
        <a:xfrm>
          <a:off x="0" y="349059"/>
          <a:ext cx="8229599" cy="1307123"/>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No hay una ponderación entre elementos económicos y técnicos: criterios explícitos.</a:t>
          </a:r>
          <a:endParaRPr lang="es-MX" sz="2200" kern="1200" dirty="0">
            <a:solidFill>
              <a:schemeClr val="bg1"/>
            </a:solidFill>
          </a:endParaRPr>
        </a:p>
      </dsp:txBody>
      <dsp:txXfrm>
        <a:off x="63808" y="412867"/>
        <a:ext cx="8101983" cy="1179507"/>
      </dsp:txXfrm>
    </dsp:sp>
    <dsp:sp modelId="{E1B0AE7D-32F1-4163-A3ED-51DB493FC6A6}">
      <dsp:nvSpPr>
        <dsp:cNvPr id="0" name=""/>
        <dsp:cNvSpPr/>
      </dsp:nvSpPr>
      <dsp:spPr>
        <a:xfrm>
          <a:off x="0" y="2003785"/>
          <a:ext cx="8229599" cy="1335949"/>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Poca difusión  de Actas (dictámenes) sobre la asignación y selección de contratistas.</a:t>
          </a:r>
          <a:endParaRPr lang="es-MX" sz="2200" kern="1200" dirty="0">
            <a:solidFill>
              <a:schemeClr val="bg1"/>
            </a:solidFill>
          </a:endParaRPr>
        </a:p>
      </dsp:txBody>
      <dsp:txXfrm>
        <a:off x="65216" y="2069001"/>
        <a:ext cx="8099167" cy="12055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4395A-D0A9-462B-9CAA-05930B0A77F2}">
      <dsp:nvSpPr>
        <dsp:cNvPr id="0" name=""/>
        <dsp:cNvSpPr/>
      </dsp:nvSpPr>
      <dsp:spPr>
        <a:xfrm>
          <a:off x="0" y="19516"/>
          <a:ext cx="8229599" cy="86872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Dificultades en los procesos previos: validación presupuestal. Presiones que comprometen la calidad de las obras.</a:t>
          </a:r>
          <a:endParaRPr lang="es-MX" sz="2200" kern="1200" dirty="0">
            <a:solidFill>
              <a:schemeClr val="bg1"/>
            </a:solidFill>
          </a:endParaRPr>
        </a:p>
      </dsp:txBody>
      <dsp:txXfrm>
        <a:off x="42408" y="61924"/>
        <a:ext cx="8144783" cy="783909"/>
      </dsp:txXfrm>
    </dsp:sp>
    <dsp:sp modelId="{E1B0AE7D-32F1-4163-A3ED-51DB493FC6A6}">
      <dsp:nvSpPr>
        <dsp:cNvPr id="0" name=""/>
        <dsp:cNvSpPr/>
      </dsp:nvSpPr>
      <dsp:spPr>
        <a:xfrm>
          <a:off x="0" y="1017841"/>
          <a:ext cx="8229599" cy="86872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Ventanas de mejora en la difusión sobre el desarrollo de las obras: evidencia documental.</a:t>
          </a:r>
          <a:endParaRPr lang="es-MX" sz="2200" kern="1200" dirty="0">
            <a:solidFill>
              <a:schemeClr val="bg1"/>
            </a:solidFill>
          </a:endParaRPr>
        </a:p>
      </dsp:txBody>
      <dsp:txXfrm>
        <a:off x="42408" y="1060249"/>
        <a:ext cx="8144783" cy="783909"/>
      </dsp:txXfrm>
    </dsp:sp>
    <dsp:sp modelId="{7E8A6B86-A6F1-41A2-A0E5-00F20EBB8AB2}">
      <dsp:nvSpPr>
        <dsp:cNvPr id="0" name=""/>
        <dsp:cNvSpPr/>
      </dsp:nvSpPr>
      <dsp:spPr>
        <a:xfrm>
          <a:off x="0" y="2016166"/>
          <a:ext cx="8229599" cy="86872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Retrasos en el proceso de Entrega-recepción.</a:t>
          </a:r>
          <a:endParaRPr lang="es-MX" sz="2200" kern="1200" dirty="0">
            <a:solidFill>
              <a:schemeClr val="bg1"/>
            </a:solidFill>
          </a:endParaRPr>
        </a:p>
      </dsp:txBody>
      <dsp:txXfrm>
        <a:off x="42408" y="2058574"/>
        <a:ext cx="8144783" cy="783909"/>
      </dsp:txXfrm>
    </dsp:sp>
    <dsp:sp modelId="{F9B3DA9D-A78C-4134-B495-BFFBA7CB474A}">
      <dsp:nvSpPr>
        <dsp:cNvPr id="0" name=""/>
        <dsp:cNvSpPr/>
      </dsp:nvSpPr>
      <dsp:spPr>
        <a:xfrm>
          <a:off x="0" y="3014491"/>
          <a:ext cx="8229599" cy="86872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Dificultades para la aceptabilidad de las obras.</a:t>
          </a:r>
          <a:endParaRPr lang="es-MX" sz="2200" kern="1200" dirty="0">
            <a:solidFill>
              <a:schemeClr val="bg1"/>
            </a:solidFill>
          </a:endParaRPr>
        </a:p>
      </dsp:txBody>
      <dsp:txXfrm>
        <a:off x="42408" y="3056899"/>
        <a:ext cx="8144783" cy="7839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4395A-D0A9-462B-9CAA-05930B0A77F2}">
      <dsp:nvSpPr>
        <dsp:cNvPr id="0" name=""/>
        <dsp:cNvSpPr/>
      </dsp:nvSpPr>
      <dsp:spPr>
        <a:xfrm>
          <a:off x="0" y="58841"/>
          <a:ext cx="8229599" cy="835379"/>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MX" sz="2100" kern="1200" dirty="0" smtClean="0">
              <a:solidFill>
                <a:schemeClr val="bg1"/>
              </a:solidFill>
              <a:latin typeface="Calibri" pitchFamily="34" charset="0"/>
              <a:cs typeface="Calibri" pitchFamily="34" charset="0"/>
            </a:rPr>
            <a:t>Escasa supervisión de la integración de información de indicadores y avance físico y financiero: Hacienda y Obras Públicas.</a:t>
          </a:r>
          <a:endParaRPr lang="es-MX" sz="2100" kern="1200" dirty="0">
            <a:solidFill>
              <a:schemeClr val="bg1"/>
            </a:solidFill>
          </a:endParaRPr>
        </a:p>
      </dsp:txBody>
      <dsp:txXfrm>
        <a:off x="40780" y="99621"/>
        <a:ext cx="8148039" cy="753819"/>
      </dsp:txXfrm>
    </dsp:sp>
    <dsp:sp modelId="{E1B0AE7D-32F1-4163-A3ED-51DB493FC6A6}">
      <dsp:nvSpPr>
        <dsp:cNvPr id="0" name=""/>
        <dsp:cNvSpPr/>
      </dsp:nvSpPr>
      <dsp:spPr>
        <a:xfrm>
          <a:off x="0" y="954701"/>
          <a:ext cx="8229599" cy="835379"/>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MX" sz="2100" kern="1200" dirty="0" smtClean="0">
              <a:solidFill>
                <a:schemeClr val="bg1"/>
              </a:solidFill>
              <a:latin typeface="Calibri" pitchFamily="34" charset="0"/>
              <a:cs typeface="Calibri" pitchFamily="34" charset="0"/>
            </a:rPr>
            <a:t>Limitaciones en los  flujos de información entre Obras Públicas y Hacienda</a:t>
          </a:r>
          <a:endParaRPr lang="es-MX" sz="2100" kern="1200" dirty="0">
            <a:solidFill>
              <a:schemeClr val="bg1"/>
            </a:solidFill>
          </a:endParaRPr>
        </a:p>
      </dsp:txBody>
      <dsp:txXfrm>
        <a:off x="40780" y="995481"/>
        <a:ext cx="8148039" cy="753819"/>
      </dsp:txXfrm>
    </dsp:sp>
    <dsp:sp modelId="{7E8A6B86-A6F1-41A2-A0E5-00F20EBB8AB2}">
      <dsp:nvSpPr>
        <dsp:cNvPr id="0" name=""/>
        <dsp:cNvSpPr/>
      </dsp:nvSpPr>
      <dsp:spPr>
        <a:xfrm>
          <a:off x="0" y="1850561"/>
          <a:ext cx="8229599" cy="835379"/>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MX" sz="2100" kern="1200" dirty="0" smtClean="0">
              <a:solidFill>
                <a:schemeClr val="bg1"/>
              </a:solidFill>
              <a:latin typeface="Calibri" pitchFamily="34" charset="0"/>
              <a:cs typeface="Calibri" pitchFamily="34" charset="0"/>
            </a:rPr>
            <a:t>Principios de armonización contable: información insuficiente sobre el ejercicio de los recursos del Fondo.</a:t>
          </a:r>
          <a:endParaRPr lang="es-MX" sz="2100" kern="1200" dirty="0">
            <a:solidFill>
              <a:schemeClr val="bg1"/>
            </a:solidFill>
          </a:endParaRPr>
        </a:p>
      </dsp:txBody>
      <dsp:txXfrm>
        <a:off x="40780" y="1891341"/>
        <a:ext cx="8148039" cy="753819"/>
      </dsp:txXfrm>
    </dsp:sp>
    <dsp:sp modelId="{F9B3DA9D-A78C-4134-B495-BFFBA7CB474A}">
      <dsp:nvSpPr>
        <dsp:cNvPr id="0" name=""/>
        <dsp:cNvSpPr/>
      </dsp:nvSpPr>
      <dsp:spPr>
        <a:xfrm>
          <a:off x="0" y="2746422"/>
          <a:ext cx="8229599" cy="835379"/>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MX" sz="2100" kern="1200" dirty="0" smtClean="0">
              <a:solidFill>
                <a:schemeClr val="bg1"/>
              </a:solidFill>
              <a:latin typeface="Calibri" pitchFamily="34" charset="0"/>
              <a:cs typeface="Calibri" pitchFamily="34" charset="0"/>
            </a:rPr>
            <a:t>Poco uso sistemático de la Bitácora electrónica: integración de información con fines de seguimiento.</a:t>
          </a:r>
          <a:endParaRPr lang="es-MX" sz="2100" kern="1200" dirty="0">
            <a:solidFill>
              <a:schemeClr val="bg1"/>
            </a:solidFill>
          </a:endParaRPr>
        </a:p>
      </dsp:txBody>
      <dsp:txXfrm>
        <a:off x="40780" y="2787202"/>
        <a:ext cx="8148039" cy="753819"/>
      </dsp:txXfrm>
    </dsp:sp>
    <dsp:sp modelId="{D874943C-498F-4C7B-AF99-C8B0C5E7ACFD}">
      <dsp:nvSpPr>
        <dsp:cNvPr id="0" name=""/>
        <dsp:cNvSpPr/>
      </dsp:nvSpPr>
      <dsp:spPr>
        <a:xfrm>
          <a:off x="0" y="3642281"/>
          <a:ext cx="8229599" cy="835379"/>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MX" sz="2100" kern="1200" dirty="0" smtClean="0">
              <a:solidFill>
                <a:schemeClr val="bg1"/>
              </a:solidFill>
              <a:latin typeface="Calibri" pitchFamily="34" charset="0"/>
              <a:cs typeface="Calibri" pitchFamily="34" charset="0"/>
            </a:rPr>
            <a:t>Incumplimiento con la periodicidad de las estimaciones.</a:t>
          </a:r>
          <a:endParaRPr lang="es-MX" sz="2100" kern="1200" dirty="0">
            <a:solidFill>
              <a:schemeClr val="bg1"/>
            </a:solidFill>
          </a:endParaRPr>
        </a:p>
      </dsp:txBody>
      <dsp:txXfrm>
        <a:off x="40780" y="3683061"/>
        <a:ext cx="8148039" cy="75381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4395A-D0A9-462B-9CAA-05930B0A77F2}">
      <dsp:nvSpPr>
        <dsp:cNvPr id="0" name=""/>
        <dsp:cNvSpPr/>
      </dsp:nvSpPr>
      <dsp:spPr>
        <a:xfrm>
          <a:off x="0" y="10973"/>
          <a:ext cx="8229599" cy="1216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Antecedentes de escaso cumplimiento de las obligaciones en materia de evaluación externa.</a:t>
          </a:r>
          <a:endParaRPr lang="es-MX" sz="2200" kern="1200" dirty="0">
            <a:solidFill>
              <a:schemeClr val="bg1"/>
            </a:solidFill>
          </a:endParaRPr>
        </a:p>
      </dsp:txBody>
      <dsp:txXfrm>
        <a:off x="59399" y="70372"/>
        <a:ext cx="8110801" cy="1098002"/>
      </dsp:txXfrm>
    </dsp:sp>
    <dsp:sp modelId="{E1B0AE7D-32F1-4163-A3ED-51DB493FC6A6}">
      <dsp:nvSpPr>
        <dsp:cNvPr id="0" name=""/>
        <dsp:cNvSpPr/>
      </dsp:nvSpPr>
      <dsp:spPr>
        <a:xfrm>
          <a:off x="0" y="1414974"/>
          <a:ext cx="8229599" cy="1216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No hay evidencia de  seguimiento de las auditorías: resultados recurrentes.</a:t>
          </a:r>
          <a:endParaRPr lang="es-MX" sz="2200" kern="1200" dirty="0">
            <a:solidFill>
              <a:schemeClr val="bg1"/>
            </a:solidFill>
          </a:endParaRPr>
        </a:p>
      </dsp:txBody>
      <dsp:txXfrm>
        <a:off x="59399" y="1474373"/>
        <a:ext cx="8110801" cy="1098002"/>
      </dsp:txXfrm>
    </dsp:sp>
    <dsp:sp modelId="{7E8A6B86-A6F1-41A2-A0E5-00F20EBB8AB2}">
      <dsp:nvSpPr>
        <dsp:cNvPr id="0" name=""/>
        <dsp:cNvSpPr/>
      </dsp:nvSpPr>
      <dsp:spPr>
        <a:xfrm>
          <a:off x="0" y="2818974"/>
          <a:ext cx="8229599" cy="1216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Dificultades para la trazabilidad del ejercicio de los recursos del Fondo: Formatos Únicos, cuenta pública , auditorías, patrón de contratistas, gastos indirectos.</a:t>
          </a:r>
          <a:endParaRPr lang="es-MX" sz="2200" kern="1200" dirty="0">
            <a:solidFill>
              <a:schemeClr val="bg1"/>
            </a:solidFill>
          </a:endParaRPr>
        </a:p>
      </dsp:txBody>
      <dsp:txXfrm>
        <a:off x="59399" y="2878373"/>
        <a:ext cx="8110801"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C0D86-F246-4118-A643-6358B29C9C78}">
      <dsp:nvSpPr>
        <dsp:cNvPr id="0" name=""/>
        <dsp:cNvSpPr/>
      </dsp:nvSpPr>
      <dsp:spPr>
        <a:xfrm>
          <a:off x="0" y="19767"/>
          <a:ext cx="8288992" cy="10038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MX" sz="2600" kern="1200" dirty="0" smtClean="0"/>
            <a:t>Alcance regional o intermunicipal de las obras financiadas con </a:t>
          </a:r>
          <a:r>
            <a:rPr lang="es-MX" sz="2600" kern="1200" dirty="0" err="1" smtClean="0"/>
            <a:t>FISE</a:t>
          </a:r>
          <a:r>
            <a:rPr lang="es-MX" sz="2600" kern="1200" dirty="0" smtClean="0"/>
            <a:t>.</a:t>
          </a:r>
          <a:endParaRPr lang="es-MX" sz="2600" kern="1200" dirty="0"/>
        </a:p>
      </dsp:txBody>
      <dsp:txXfrm>
        <a:off x="49004" y="68771"/>
        <a:ext cx="8190984" cy="905852"/>
      </dsp:txXfrm>
    </dsp:sp>
    <dsp:sp modelId="{D81922D6-3165-4D7D-BD9D-7232B7FC3932}">
      <dsp:nvSpPr>
        <dsp:cNvPr id="0" name=""/>
        <dsp:cNvSpPr/>
      </dsp:nvSpPr>
      <dsp:spPr>
        <a:xfrm>
          <a:off x="0" y="1098508"/>
          <a:ext cx="8288992" cy="10038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MX" sz="2600" kern="1200" dirty="0" smtClean="0"/>
            <a:t>Obras no dirigidas a poblaciones con las mayores condiciones de pobreza extrema y rezago social.</a:t>
          </a:r>
          <a:endParaRPr lang="es-MX" sz="2600" kern="1200" dirty="0"/>
        </a:p>
      </dsp:txBody>
      <dsp:txXfrm>
        <a:off x="49004" y="1147512"/>
        <a:ext cx="8190984" cy="905852"/>
      </dsp:txXfrm>
    </dsp:sp>
    <dsp:sp modelId="{246CCAB1-59E3-45F7-9D8C-EE8C017356B0}">
      <dsp:nvSpPr>
        <dsp:cNvPr id="0" name=""/>
        <dsp:cNvSpPr/>
      </dsp:nvSpPr>
      <dsp:spPr>
        <a:xfrm>
          <a:off x="0" y="2177248"/>
          <a:ext cx="8288992" cy="10038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MX" sz="2600" kern="1200" dirty="0" smtClean="0"/>
            <a:t>Ventanas de mejora en materia de transparencia y rendición de cuentas.</a:t>
          </a:r>
          <a:endParaRPr lang="es-MX" sz="2600" kern="1200" dirty="0"/>
        </a:p>
      </dsp:txBody>
      <dsp:txXfrm>
        <a:off x="49004" y="2226252"/>
        <a:ext cx="8190984" cy="905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C5525-DED6-461A-B5E4-B829E1AF52ED}">
      <dsp:nvSpPr>
        <dsp:cNvPr id="0" name=""/>
        <dsp:cNvSpPr/>
      </dsp:nvSpPr>
      <dsp:spPr>
        <a:xfrm>
          <a:off x="0" y="470251"/>
          <a:ext cx="8208912" cy="680400"/>
        </a:xfrm>
        <a:prstGeom prst="rect">
          <a:avLst/>
        </a:prstGeom>
        <a:solidFill>
          <a:schemeClr val="lt1">
            <a:alpha val="90000"/>
            <a:hueOff val="0"/>
            <a:satOff val="0"/>
            <a:lumOff val="0"/>
            <a:alphaOff val="0"/>
          </a:schemeClr>
        </a:solidFill>
        <a:ln w="381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2DB76-5935-4C42-A6DF-3EAF159BA2FE}">
      <dsp:nvSpPr>
        <dsp:cNvPr id="0" name=""/>
        <dsp:cNvSpPr/>
      </dsp:nvSpPr>
      <dsp:spPr>
        <a:xfrm>
          <a:off x="410445" y="71731"/>
          <a:ext cx="7640083" cy="79704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l" defTabSz="889000">
            <a:lnSpc>
              <a:spcPct val="90000"/>
            </a:lnSpc>
            <a:spcBef>
              <a:spcPct val="0"/>
            </a:spcBef>
            <a:spcAft>
              <a:spcPct val="35000"/>
            </a:spcAft>
          </a:pPr>
          <a:r>
            <a:rPr lang="es-MX" sz="2000" kern="1200" dirty="0" smtClean="0">
              <a:latin typeface="Calibri" pitchFamily="34" charset="0"/>
              <a:cs typeface="Calibri" pitchFamily="34" charset="0"/>
            </a:rPr>
            <a:t>1. Describir y analizar los principales procesos establecidos en la normatividad asociados con la operación del Fondo.</a:t>
          </a:r>
          <a:endParaRPr lang="es-MX" sz="2000" kern="1200" dirty="0"/>
        </a:p>
      </dsp:txBody>
      <dsp:txXfrm>
        <a:off x="449353" y="110639"/>
        <a:ext cx="7562267" cy="719224"/>
      </dsp:txXfrm>
    </dsp:sp>
    <dsp:sp modelId="{6968CBE2-FE81-4FCD-AFEA-9A5FC2A8668D}">
      <dsp:nvSpPr>
        <dsp:cNvPr id="0" name=""/>
        <dsp:cNvSpPr/>
      </dsp:nvSpPr>
      <dsp:spPr>
        <a:xfrm>
          <a:off x="0" y="1694971"/>
          <a:ext cx="8208912" cy="680400"/>
        </a:xfrm>
        <a:prstGeom prst="rect">
          <a:avLst/>
        </a:prstGeom>
        <a:solidFill>
          <a:schemeClr val="lt1">
            <a:alpha val="90000"/>
            <a:hueOff val="0"/>
            <a:satOff val="0"/>
            <a:lumOff val="0"/>
            <a:alphaOff val="0"/>
          </a:schemeClr>
        </a:solidFill>
        <a:ln w="38100" cap="flat" cmpd="sng" algn="ctr">
          <a:solidFill>
            <a:schemeClr val="accent4">
              <a:hueOff val="-2657699"/>
              <a:satOff val="1412"/>
              <a:lumOff val="-10196"/>
              <a:alphaOff val="0"/>
            </a:schemeClr>
          </a:solidFill>
          <a:prstDash val="solid"/>
        </a:ln>
        <a:effectLst/>
      </dsp:spPr>
      <dsp:style>
        <a:lnRef idx="2">
          <a:scrgbClr r="0" g="0" b="0"/>
        </a:lnRef>
        <a:fillRef idx="1">
          <a:scrgbClr r="0" g="0" b="0"/>
        </a:fillRef>
        <a:effectRef idx="0">
          <a:scrgbClr r="0" g="0" b="0"/>
        </a:effectRef>
        <a:fontRef idx="minor"/>
      </dsp:style>
    </dsp:sp>
    <dsp:sp modelId="{1DDF2D1F-7A8F-4690-B132-10B4754CD0D0}">
      <dsp:nvSpPr>
        <dsp:cNvPr id="0" name=""/>
        <dsp:cNvSpPr/>
      </dsp:nvSpPr>
      <dsp:spPr>
        <a:xfrm>
          <a:off x="410445" y="1296451"/>
          <a:ext cx="7701855" cy="797040"/>
        </a:xfrm>
        <a:prstGeom prst="roundRect">
          <a:avLst/>
        </a:prstGeom>
        <a:solidFill>
          <a:schemeClr val="accent4">
            <a:hueOff val="-2657699"/>
            <a:satOff val="1412"/>
            <a:lumOff val="-10196"/>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l" defTabSz="889000">
            <a:lnSpc>
              <a:spcPct val="90000"/>
            </a:lnSpc>
            <a:spcBef>
              <a:spcPct val="0"/>
            </a:spcBef>
            <a:spcAft>
              <a:spcPct val="35000"/>
            </a:spcAft>
          </a:pPr>
          <a:r>
            <a:rPr lang="es-MX" sz="2000" kern="1200" dirty="0" smtClean="0">
              <a:latin typeface="Calibri" pitchFamily="34" charset="0"/>
              <a:cs typeface="Calibri" pitchFamily="34" charset="0"/>
            </a:rPr>
            <a:t>2. Identificar las brechas de implementación que se presentan durante la gestión del Fondo.</a:t>
          </a:r>
        </a:p>
      </dsp:txBody>
      <dsp:txXfrm>
        <a:off x="449353" y="1335359"/>
        <a:ext cx="7624039" cy="719224"/>
      </dsp:txXfrm>
    </dsp:sp>
    <dsp:sp modelId="{E71FBDEF-AD14-4BE1-B574-BCAF3DE79E60}">
      <dsp:nvSpPr>
        <dsp:cNvPr id="0" name=""/>
        <dsp:cNvSpPr/>
      </dsp:nvSpPr>
      <dsp:spPr>
        <a:xfrm>
          <a:off x="0" y="2919692"/>
          <a:ext cx="8208912" cy="680400"/>
        </a:xfrm>
        <a:prstGeom prst="rect">
          <a:avLst/>
        </a:prstGeom>
        <a:solidFill>
          <a:schemeClr val="lt1">
            <a:alpha val="90000"/>
            <a:hueOff val="0"/>
            <a:satOff val="0"/>
            <a:lumOff val="0"/>
            <a:alphaOff val="0"/>
          </a:schemeClr>
        </a:solidFill>
        <a:ln w="38100" cap="flat" cmpd="sng" algn="ctr">
          <a:solidFill>
            <a:schemeClr val="accent4">
              <a:hueOff val="-5315399"/>
              <a:satOff val="2824"/>
              <a:lumOff val="-20392"/>
              <a:alphaOff val="0"/>
            </a:schemeClr>
          </a:solidFill>
          <a:prstDash val="solid"/>
        </a:ln>
        <a:effectLst/>
      </dsp:spPr>
      <dsp:style>
        <a:lnRef idx="2">
          <a:scrgbClr r="0" g="0" b="0"/>
        </a:lnRef>
        <a:fillRef idx="1">
          <a:scrgbClr r="0" g="0" b="0"/>
        </a:fillRef>
        <a:effectRef idx="0">
          <a:scrgbClr r="0" g="0" b="0"/>
        </a:effectRef>
        <a:fontRef idx="minor"/>
      </dsp:style>
    </dsp:sp>
    <dsp:sp modelId="{83CBAA73-699E-49A6-8ACA-A5F113D9D619}">
      <dsp:nvSpPr>
        <dsp:cNvPr id="0" name=""/>
        <dsp:cNvSpPr/>
      </dsp:nvSpPr>
      <dsp:spPr>
        <a:xfrm>
          <a:off x="410445" y="2521171"/>
          <a:ext cx="7697890" cy="797040"/>
        </a:xfrm>
        <a:prstGeom prst="roundRect">
          <a:avLst/>
        </a:prstGeom>
        <a:solidFill>
          <a:schemeClr val="accent4">
            <a:hueOff val="-5315399"/>
            <a:satOff val="2824"/>
            <a:lumOff val="-20392"/>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l" defTabSz="889000">
            <a:lnSpc>
              <a:spcPct val="90000"/>
            </a:lnSpc>
            <a:spcBef>
              <a:spcPct val="0"/>
            </a:spcBef>
            <a:spcAft>
              <a:spcPct val="35000"/>
            </a:spcAft>
          </a:pPr>
          <a:r>
            <a:rPr lang="es-MX" sz="2000" kern="1200" dirty="0" smtClean="0">
              <a:latin typeface="Calibri" pitchFamily="34" charset="0"/>
              <a:cs typeface="Calibri" pitchFamily="34" charset="0"/>
            </a:rPr>
            <a:t>3. Analizar el desempeño con los resultados de indicadores asociados al Fondo.</a:t>
          </a:r>
        </a:p>
      </dsp:txBody>
      <dsp:txXfrm>
        <a:off x="449353" y="2560079"/>
        <a:ext cx="7620074" cy="719224"/>
      </dsp:txXfrm>
    </dsp:sp>
    <dsp:sp modelId="{AE35415D-C3F5-4DA7-99A1-D739586F2CA0}">
      <dsp:nvSpPr>
        <dsp:cNvPr id="0" name=""/>
        <dsp:cNvSpPr/>
      </dsp:nvSpPr>
      <dsp:spPr>
        <a:xfrm>
          <a:off x="0" y="4144412"/>
          <a:ext cx="8208912" cy="680400"/>
        </a:xfrm>
        <a:prstGeom prst="rect">
          <a:avLst/>
        </a:prstGeom>
        <a:solidFill>
          <a:schemeClr val="lt1">
            <a:alpha val="90000"/>
            <a:hueOff val="0"/>
            <a:satOff val="0"/>
            <a:lumOff val="0"/>
            <a:alphaOff val="0"/>
          </a:schemeClr>
        </a:solidFill>
        <a:ln w="38100" cap="flat" cmpd="sng" algn="ctr">
          <a:solidFill>
            <a:schemeClr val="accent4">
              <a:hueOff val="-7973098"/>
              <a:satOff val="4236"/>
              <a:lumOff val="-30588"/>
              <a:alphaOff val="0"/>
            </a:schemeClr>
          </a:solidFill>
          <a:prstDash val="solid"/>
        </a:ln>
        <a:effectLst/>
      </dsp:spPr>
      <dsp:style>
        <a:lnRef idx="2">
          <a:scrgbClr r="0" g="0" b="0"/>
        </a:lnRef>
        <a:fillRef idx="1">
          <a:scrgbClr r="0" g="0" b="0"/>
        </a:fillRef>
        <a:effectRef idx="0">
          <a:scrgbClr r="0" g="0" b="0"/>
        </a:effectRef>
        <a:fontRef idx="minor"/>
      </dsp:style>
    </dsp:sp>
    <dsp:sp modelId="{BFB46F11-014B-4A68-B82C-5751AFCEC72A}">
      <dsp:nvSpPr>
        <dsp:cNvPr id="0" name=""/>
        <dsp:cNvSpPr/>
      </dsp:nvSpPr>
      <dsp:spPr>
        <a:xfrm>
          <a:off x="410445" y="3745892"/>
          <a:ext cx="7701338" cy="797040"/>
        </a:xfrm>
        <a:prstGeom prst="roundRect">
          <a:avLst/>
        </a:prstGeom>
        <a:solidFill>
          <a:schemeClr val="accent4">
            <a:hueOff val="-7973098"/>
            <a:satOff val="4236"/>
            <a:lumOff val="-30588"/>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l" defTabSz="889000">
            <a:lnSpc>
              <a:spcPct val="90000"/>
            </a:lnSpc>
            <a:spcBef>
              <a:spcPct val="0"/>
            </a:spcBef>
            <a:spcAft>
              <a:spcPct val="35000"/>
            </a:spcAft>
          </a:pPr>
          <a:r>
            <a:rPr lang="es-MX" sz="2000" kern="1200" dirty="0" smtClean="0">
              <a:latin typeface="Calibri" pitchFamily="34" charset="0"/>
              <a:cs typeface="Calibri" pitchFamily="34" charset="0"/>
            </a:rPr>
            <a:t>4. Identificar debilidades y fortalezas y con base en ellos plantear recomendaciones de mejora.</a:t>
          </a:r>
        </a:p>
      </dsp:txBody>
      <dsp:txXfrm>
        <a:off x="449353" y="3784800"/>
        <a:ext cx="7623522" cy="719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F4B4E-5A39-4ED5-862C-A7C1FAC735DD}">
      <dsp:nvSpPr>
        <dsp:cNvPr id="0" name=""/>
        <dsp:cNvSpPr/>
      </dsp:nvSpPr>
      <dsp:spPr>
        <a:xfrm rot="5400000">
          <a:off x="-347745" y="720388"/>
          <a:ext cx="2318304" cy="1622812"/>
        </a:xfrm>
        <a:prstGeom prst="chevron">
          <a:avLst/>
        </a:prstGeom>
        <a:solidFill>
          <a:schemeClr val="accent3">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Procesos</a:t>
          </a:r>
          <a:endParaRPr lang="es-MX" sz="2000" b="1" kern="1200" dirty="0"/>
        </a:p>
      </dsp:txBody>
      <dsp:txXfrm rot="-5400000">
        <a:off x="1" y="1184048"/>
        <a:ext cx="1622812" cy="695492"/>
      </dsp:txXfrm>
    </dsp:sp>
    <dsp:sp modelId="{F3E9700E-C9E1-46DB-BDB7-7DB64269277F}">
      <dsp:nvSpPr>
        <dsp:cNvPr id="0" name=""/>
        <dsp:cNvSpPr/>
      </dsp:nvSpPr>
      <dsp:spPr>
        <a:xfrm rot="5400000">
          <a:off x="3876705" y="-2249309"/>
          <a:ext cx="2243017" cy="6750803"/>
        </a:xfrm>
        <a:prstGeom prst="round2SameRect">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b="0" kern="1200" dirty="0" smtClean="0">
              <a:latin typeface="Calibri" panose="020F0502020204030204" pitchFamily="34" charset="0"/>
            </a:rPr>
            <a:t>Trabajo de gabinete:</a:t>
          </a:r>
          <a:r>
            <a:rPr lang="es-MX" sz="1800" b="0" kern="1200" dirty="0" smtClean="0">
              <a:latin typeface="Calibri" panose="020F0502020204030204" pitchFamily="34" charset="0"/>
            </a:rPr>
            <a:t> </a:t>
          </a:r>
          <a:r>
            <a:rPr lang="es-MX" sz="1800" kern="1200" dirty="0" smtClean="0">
              <a:latin typeface="Calibri" panose="020F0502020204030204" pitchFamily="34" charset="0"/>
            </a:rPr>
            <a:t>a) r</a:t>
          </a:r>
          <a:r>
            <a:rPr lang="es-MX" sz="1800" kern="1200" dirty="0" smtClean="0">
              <a:solidFill>
                <a:srgbClr val="002060"/>
              </a:solidFill>
              <a:latin typeface="Calibri" pitchFamily="34" charset="0"/>
              <a:cs typeface="Calibri" pitchFamily="34" charset="0"/>
            </a:rPr>
            <a:t>evisión y análisis documental que sustentan la operación del Fondo, y b) mapeo de procesos  con base en la normatividad.</a:t>
          </a:r>
          <a:endParaRPr lang="es-MX" sz="1800" kern="1200" dirty="0">
            <a:latin typeface="Calibri" panose="020F0502020204030204" pitchFamily="34" charset="0"/>
          </a:endParaRPr>
        </a:p>
        <a:p>
          <a:pPr marL="228600" lvl="1" indent="-228600" algn="l" defTabSz="889000">
            <a:lnSpc>
              <a:spcPct val="90000"/>
            </a:lnSpc>
            <a:spcBef>
              <a:spcPct val="0"/>
            </a:spcBef>
            <a:spcAft>
              <a:spcPct val="15000"/>
            </a:spcAft>
            <a:buChar char="••"/>
          </a:pPr>
          <a:r>
            <a:rPr lang="es-MX" sz="2000" b="0" kern="1200" dirty="0" smtClean="0">
              <a:latin typeface="Calibri" panose="020F0502020204030204" pitchFamily="34" charset="0"/>
            </a:rPr>
            <a:t>Procesos operativos</a:t>
          </a:r>
          <a:r>
            <a:rPr lang="es-MX" sz="2000" b="1" kern="1200" dirty="0" smtClean="0">
              <a:latin typeface="Calibri" panose="020F0502020204030204" pitchFamily="34" charset="0"/>
            </a:rPr>
            <a:t>: </a:t>
          </a:r>
          <a:r>
            <a:rPr lang="es-MX" sz="1800" kern="1200" dirty="0" smtClean="0">
              <a:latin typeface="Calibri" panose="020F0502020204030204" pitchFamily="34" charset="0"/>
            </a:rPr>
            <a:t>o</a:t>
          </a:r>
          <a:r>
            <a:rPr lang="es-MX" sz="1800" kern="1200" dirty="0" smtClean="0">
              <a:solidFill>
                <a:srgbClr val="002060"/>
              </a:solidFill>
              <a:latin typeface="Calibri" pitchFamily="34" charset="0"/>
              <a:cs typeface="Calibri" pitchFamily="34" charset="0"/>
            </a:rPr>
            <a:t>bservación, identificación, </a:t>
          </a:r>
          <a:r>
            <a:rPr lang="es-MX" sz="1800" b="1" u="sng" kern="1200" dirty="0" smtClean="0">
              <a:solidFill>
                <a:srgbClr val="002060"/>
              </a:solidFill>
              <a:latin typeface="Calibri" pitchFamily="34" charset="0"/>
              <a:cs typeface="Calibri" pitchFamily="34" charset="0"/>
            </a:rPr>
            <a:t>mapeo  y análisis de procesos operativos sustantivos  </a:t>
          </a:r>
          <a:r>
            <a:rPr lang="es-MX" sz="1800" kern="1200" dirty="0" smtClean="0">
              <a:solidFill>
                <a:srgbClr val="002060"/>
              </a:solidFill>
              <a:latin typeface="Calibri" pitchFamily="34" charset="0"/>
              <a:cs typeface="Calibri" pitchFamily="34" charset="0"/>
            </a:rPr>
            <a:t>(entrevistas semi estructuradas a  actores clave).</a:t>
          </a:r>
          <a:endParaRPr lang="es-MX" sz="1800" kern="1200" dirty="0">
            <a:latin typeface="Calibri" panose="020F0502020204030204" pitchFamily="34" charset="0"/>
          </a:endParaRPr>
        </a:p>
      </dsp:txBody>
      <dsp:txXfrm rot="-5400000">
        <a:off x="1622813" y="114078"/>
        <a:ext cx="6641308" cy="2024027"/>
      </dsp:txXfrm>
    </dsp:sp>
    <dsp:sp modelId="{592AD476-78B1-4A20-A348-27C27421EA09}">
      <dsp:nvSpPr>
        <dsp:cNvPr id="0" name=""/>
        <dsp:cNvSpPr/>
      </dsp:nvSpPr>
      <dsp:spPr>
        <a:xfrm rot="5400000">
          <a:off x="-347745" y="2777385"/>
          <a:ext cx="2318304" cy="1622812"/>
        </a:xfrm>
        <a:prstGeom prst="chevron">
          <a:avLst/>
        </a:prstGeom>
        <a:solidFill>
          <a:schemeClr val="accent3">
            <a:hueOff val="15194706"/>
            <a:satOff val="-49334"/>
            <a:lumOff val="20588"/>
            <a:alphaOff val="0"/>
          </a:schemeClr>
        </a:solidFill>
        <a:ln w="38100" cap="flat" cmpd="sng" algn="ctr">
          <a:solidFill>
            <a:schemeClr val="accent3">
              <a:hueOff val="15194706"/>
              <a:satOff val="-49334"/>
              <a:lumOff val="20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Desempeño</a:t>
          </a:r>
          <a:endParaRPr lang="es-MX" sz="2000" b="1" kern="1200" dirty="0"/>
        </a:p>
      </dsp:txBody>
      <dsp:txXfrm rot="-5400000">
        <a:off x="1" y="3241045"/>
        <a:ext cx="1622812" cy="695492"/>
      </dsp:txXfrm>
    </dsp:sp>
    <dsp:sp modelId="{2DAFDE4C-0F10-4D3E-B9E8-684DFCA4E023}">
      <dsp:nvSpPr>
        <dsp:cNvPr id="0" name=""/>
        <dsp:cNvSpPr/>
      </dsp:nvSpPr>
      <dsp:spPr>
        <a:xfrm rot="5400000">
          <a:off x="4244765" y="-192312"/>
          <a:ext cx="1506897" cy="6750803"/>
        </a:xfrm>
        <a:prstGeom prst="round2SameRect">
          <a:avLst/>
        </a:prstGeom>
        <a:solidFill>
          <a:schemeClr val="lt1">
            <a:alpha val="90000"/>
            <a:hueOff val="0"/>
            <a:satOff val="0"/>
            <a:lumOff val="0"/>
            <a:alphaOff val="0"/>
          </a:schemeClr>
        </a:solidFill>
        <a:ln w="38100" cap="flat" cmpd="sng" algn="ctr">
          <a:solidFill>
            <a:schemeClr val="accent3">
              <a:hueOff val="15194706"/>
              <a:satOff val="-49334"/>
              <a:lumOff val="20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kern="1200" dirty="0" smtClean="0">
              <a:latin typeface="Calibri" pitchFamily="34" charset="0"/>
              <a:cs typeface="Calibri" pitchFamily="34" charset="0"/>
            </a:rPr>
            <a:t>Alineación normativa (programática).</a:t>
          </a:r>
          <a:endParaRPr lang="es-MX" sz="2000" kern="1200" dirty="0"/>
        </a:p>
        <a:p>
          <a:pPr marL="228600" lvl="1" indent="-228600" algn="l" defTabSz="889000">
            <a:lnSpc>
              <a:spcPct val="90000"/>
            </a:lnSpc>
            <a:spcBef>
              <a:spcPct val="0"/>
            </a:spcBef>
            <a:spcAft>
              <a:spcPct val="15000"/>
            </a:spcAft>
            <a:buChar char="••"/>
          </a:pPr>
          <a:r>
            <a:rPr lang="es-MX" sz="2000" kern="1200" dirty="0" smtClean="0">
              <a:latin typeface="Calibri" pitchFamily="34" charset="0"/>
              <a:cs typeface="Calibri" pitchFamily="34" charset="0"/>
            </a:rPr>
            <a:t>Sinergias y duplicidades.</a:t>
          </a:r>
        </a:p>
        <a:p>
          <a:pPr marL="228600" lvl="1" indent="-228600" algn="l" defTabSz="889000">
            <a:lnSpc>
              <a:spcPct val="90000"/>
            </a:lnSpc>
            <a:spcBef>
              <a:spcPct val="0"/>
            </a:spcBef>
            <a:spcAft>
              <a:spcPct val="15000"/>
            </a:spcAft>
            <a:buChar char="••"/>
          </a:pPr>
          <a:r>
            <a:rPr lang="es-MX" sz="2000" kern="1200" dirty="0" smtClean="0">
              <a:latin typeface="Calibri" pitchFamily="34" charset="0"/>
              <a:cs typeface="Calibri" pitchFamily="34" charset="0"/>
            </a:rPr>
            <a:t>Identificación y </a:t>
          </a:r>
          <a:r>
            <a:rPr lang="es-MX" sz="2000" b="1" u="sng" kern="1200" dirty="0" smtClean="0">
              <a:latin typeface="Calibri" pitchFamily="34" charset="0"/>
              <a:cs typeface="Calibri" pitchFamily="34" charset="0"/>
            </a:rPr>
            <a:t>análisis de indicadores de resultados</a:t>
          </a:r>
          <a:r>
            <a:rPr lang="es-MX" sz="2000" kern="1200" dirty="0" smtClean="0">
              <a:latin typeface="Calibri" pitchFamily="34" charset="0"/>
              <a:cs typeface="Calibri" pitchFamily="34" charset="0"/>
            </a:rPr>
            <a:t>: tendencias y correlación. </a:t>
          </a:r>
          <a:endParaRPr lang="es-MX" sz="2000" kern="1200" dirty="0"/>
        </a:p>
      </dsp:txBody>
      <dsp:txXfrm rot="-5400000">
        <a:off x="1622813" y="2503201"/>
        <a:ext cx="6677242" cy="1359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D1E94-C9D0-42AB-AF92-A690D9ED3E34}">
      <dsp:nvSpPr>
        <dsp:cNvPr id="0" name=""/>
        <dsp:cNvSpPr/>
      </dsp:nvSpPr>
      <dsp:spPr>
        <a:xfrm>
          <a:off x="0" y="1397"/>
          <a:ext cx="8229599" cy="118284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MX" sz="2100" kern="1200" dirty="0" smtClean="0">
              <a:solidFill>
                <a:schemeClr val="bg1"/>
              </a:solidFill>
              <a:latin typeface="Calibri" pitchFamily="34" charset="0"/>
              <a:cs typeface="Calibri" pitchFamily="34" charset="0"/>
            </a:rPr>
            <a:t>Sustento normativo se encuentra disperso en varios documentos.</a:t>
          </a:r>
          <a:endParaRPr lang="es-MX" sz="2100" kern="1200" dirty="0">
            <a:solidFill>
              <a:schemeClr val="bg1"/>
            </a:solidFill>
          </a:endParaRPr>
        </a:p>
      </dsp:txBody>
      <dsp:txXfrm>
        <a:off x="57742" y="59139"/>
        <a:ext cx="8114115" cy="1067361"/>
      </dsp:txXfrm>
    </dsp:sp>
    <dsp:sp modelId="{82463A58-F763-4DA1-8960-7135892146A3}">
      <dsp:nvSpPr>
        <dsp:cNvPr id="0" name=""/>
        <dsp:cNvSpPr/>
      </dsp:nvSpPr>
      <dsp:spPr>
        <a:xfrm>
          <a:off x="0" y="1191833"/>
          <a:ext cx="8229599" cy="7527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MX" sz="2100" kern="1200" dirty="0" smtClean="0">
              <a:solidFill>
                <a:schemeClr val="bg1"/>
              </a:solidFill>
              <a:latin typeface="Calibri" pitchFamily="34" charset="0"/>
              <a:cs typeface="Calibri" pitchFamily="34" charset="0"/>
            </a:rPr>
            <a:t>MIR con un solo indicador: componente.</a:t>
          </a:r>
          <a:endParaRPr lang="es-MX" sz="2100" kern="1200" dirty="0" smtClean="0">
            <a:solidFill>
              <a:srgbClr val="7030A0"/>
            </a:solidFill>
            <a:latin typeface="Calibri" pitchFamily="34" charset="0"/>
            <a:cs typeface="Calibri" pitchFamily="34" charset="0"/>
          </a:endParaRPr>
        </a:p>
      </dsp:txBody>
      <dsp:txXfrm>
        <a:off x="36744" y="1228577"/>
        <a:ext cx="8156111" cy="679212"/>
      </dsp:txXfrm>
    </dsp:sp>
    <dsp:sp modelId="{E1B0AE7D-32F1-4163-A3ED-51DB493FC6A6}">
      <dsp:nvSpPr>
        <dsp:cNvPr id="0" name=""/>
        <dsp:cNvSpPr/>
      </dsp:nvSpPr>
      <dsp:spPr>
        <a:xfrm>
          <a:off x="0" y="1962958"/>
          <a:ext cx="8229599" cy="7527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MX" sz="2100" kern="1200" dirty="0" smtClean="0">
              <a:solidFill>
                <a:schemeClr val="bg1"/>
              </a:solidFill>
              <a:latin typeface="Calibri" pitchFamily="34" charset="0"/>
              <a:cs typeface="Calibri" pitchFamily="34" charset="0"/>
            </a:rPr>
            <a:t>Los indicadores de gestión  no reflejan por completo los objetivos, propósito y actividades del Fondo: POAs.</a:t>
          </a:r>
          <a:endParaRPr lang="es-MX" sz="2100" kern="1200" dirty="0">
            <a:solidFill>
              <a:schemeClr val="bg1"/>
            </a:solidFill>
          </a:endParaRPr>
        </a:p>
      </dsp:txBody>
      <dsp:txXfrm>
        <a:off x="36744" y="1999702"/>
        <a:ext cx="8156111" cy="679212"/>
      </dsp:txXfrm>
    </dsp:sp>
    <dsp:sp modelId="{7E8A6B86-A6F1-41A2-A0E5-00F20EBB8AB2}">
      <dsp:nvSpPr>
        <dsp:cNvPr id="0" name=""/>
        <dsp:cNvSpPr/>
      </dsp:nvSpPr>
      <dsp:spPr>
        <a:xfrm>
          <a:off x="0" y="2728666"/>
          <a:ext cx="8229599" cy="7527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MX" sz="2100" kern="1200" dirty="0" smtClean="0">
              <a:solidFill>
                <a:schemeClr val="bg1"/>
              </a:solidFill>
              <a:latin typeface="Calibri" pitchFamily="34" charset="0"/>
              <a:cs typeface="Calibri" pitchFamily="34" charset="0"/>
            </a:rPr>
            <a:t>Ventanas de mejora en la alienación normativa-programática: POAs.</a:t>
          </a:r>
          <a:endParaRPr lang="es-MX" sz="2100" kern="1200" dirty="0">
            <a:solidFill>
              <a:schemeClr val="bg1"/>
            </a:solidFill>
          </a:endParaRPr>
        </a:p>
      </dsp:txBody>
      <dsp:txXfrm>
        <a:off x="36744" y="2765410"/>
        <a:ext cx="8156111" cy="679212"/>
      </dsp:txXfrm>
    </dsp:sp>
    <dsp:sp modelId="{F9B3DA9D-A78C-4134-B495-BFFBA7CB474A}">
      <dsp:nvSpPr>
        <dsp:cNvPr id="0" name=""/>
        <dsp:cNvSpPr/>
      </dsp:nvSpPr>
      <dsp:spPr>
        <a:xfrm>
          <a:off x="0" y="3494374"/>
          <a:ext cx="8229599" cy="7527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MX" sz="2100" kern="1200" dirty="0" smtClean="0">
              <a:solidFill>
                <a:schemeClr val="bg1"/>
              </a:solidFill>
              <a:latin typeface="Calibri" pitchFamily="34" charset="0"/>
              <a:cs typeface="Calibri" pitchFamily="34" charset="0"/>
            </a:rPr>
            <a:t>Incertidumbre sobre tiempos y tipos de obras a financiar con el Fondo.</a:t>
          </a:r>
          <a:endParaRPr lang="es-MX" sz="2100" kern="1200" dirty="0">
            <a:solidFill>
              <a:schemeClr val="bg1"/>
            </a:solidFill>
          </a:endParaRPr>
        </a:p>
      </dsp:txBody>
      <dsp:txXfrm>
        <a:off x="36744" y="3531118"/>
        <a:ext cx="8156111" cy="6792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4395A-D0A9-462B-9CAA-05930B0A77F2}">
      <dsp:nvSpPr>
        <dsp:cNvPr id="0" name=""/>
        <dsp:cNvSpPr/>
      </dsp:nvSpPr>
      <dsp:spPr>
        <a:xfrm>
          <a:off x="0" y="843133"/>
          <a:ext cx="8229599" cy="92853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Escasa utilización de información de fuentes oficiales sobre condiciones socioeconómicas de las poblaciones.</a:t>
          </a:r>
          <a:endParaRPr lang="es-MX" sz="2200" kern="1200" dirty="0">
            <a:solidFill>
              <a:schemeClr val="bg1"/>
            </a:solidFill>
          </a:endParaRPr>
        </a:p>
      </dsp:txBody>
      <dsp:txXfrm>
        <a:off x="45327" y="888460"/>
        <a:ext cx="8138945" cy="837881"/>
      </dsp:txXfrm>
    </dsp:sp>
    <dsp:sp modelId="{E1B0AE7D-32F1-4163-A3ED-51DB493FC6A6}">
      <dsp:nvSpPr>
        <dsp:cNvPr id="0" name=""/>
        <dsp:cNvSpPr/>
      </dsp:nvSpPr>
      <dsp:spPr>
        <a:xfrm>
          <a:off x="0" y="1995262"/>
          <a:ext cx="8229599" cy="81548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Dificultades para justificar  dónde y qué tipo de obras financiar con recursos del Fondo.</a:t>
          </a:r>
          <a:endParaRPr lang="es-MX" sz="2200" kern="1200" dirty="0">
            <a:solidFill>
              <a:schemeClr val="bg1"/>
            </a:solidFill>
          </a:endParaRPr>
        </a:p>
      </dsp:txBody>
      <dsp:txXfrm>
        <a:off x="39809" y="2035071"/>
        <a:ext cx="8149981" cy="735867"/>
      </dsp:txXfrm>
    </dsp:sp>
    <dsp:sp modelId="{7E8A6B86-A6F1-41A2-A0E5-00F20EBB8AB2}">
      <dsp:nvSpPr>
        <dsp:cNvPr id="0" name=""/>
        <dsp:cNvSpPr/>
      </dsp:nvSpPr>
      <dsp:spPr>
        <a:xfrm>
          <a:off x="0" y="2973290"/>
          <a:ext cx="8229599" cy="1093343"/>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Se cuenta con escasos elementos para documentar los posibles efectos de las acciones y obras realizadas a través del Fondo.</a:t>
          </a:r>
          <a:endParaRPr lang="es-MX" sz="2200" kern="1200" dirty="0">
            <a:solidFill>
              <a:schemeClr val="bg1"/>
            </a:solidFill>
          </a:endParaRPr>
        </a:p>
      </dsp:txBody>
      <dsp:txXfrm>
        <a:off x="53373" y="3026663"/>
        <a:ext cx="8122853" cy="9865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4395A-D0A9-462B-9CAA-05930B0A77F2}">
      <dsp:nvSpPr>
        <dsp:cNvPr id="0" name=""/>
        <dsp:cNvSpPr/>
      </dsp:nvSpPr>
      <dsp:spPr>
        <a:xfrm>
          <a:off x="0" y="375058"/>
          <a:ext cx="8229599" cy="975429"/>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kern="1200" dirty="0" smtClean="0">
              <a:solidFill>
                <a:schemeClr val="bg1"/>
              </a:solidFill>
              <a:latin typeface="Calibri" pitchFamily="34" charset="0"/>
              <a:cs typeface="Calibri" pitchFamily="34" charset="0"/>
            </a:rPr>
            <a:t>Escasa evidencia sobre prioridades de atención de acuerdo con las condiciones de pobreza extrema y rezago social de las poblaciones.</a:t>
          </a:r>
          <a:endParaRPr lang="es-MX" sz="2000" kern="1200" dirty="0">
            <a:solidFill>
              <a:schemeClr val="bg1"/>
            </a:solidFill>
          </a:endParaRPr>
        </a:p>
      </dsp:txBody>
      <dsp:txXfrm>
        <a:off x="47617" y="422675"/>
        <a:ext cx="8134365" cy="880195"/>
      </dsp:txXfrm>
    </dsp:sp>
    <dsp:sp modelId="{E1B0AE7D-32F1-4163-A3ED-51DB493FC6A6}">
      <dsp:nvSpPr>
        <dsp:cNvPr id="0" name=""/>
        <dsp:cNvSpPr/>
      </dsp:nvSpPr>
      <dsp:spPr>
        <a:xfrm>
          <a:off x="0" y="1418485"/>
          <a:ext cx="8229599" cy="7956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kern="1200" dirty="0" smtClean="0">
              <a:solidFill>
                <a:schemeClr val="bg1"/>
              </a:solidFill>
              <a:latin typeface="Calibri" pitchFamily="34" charset="0"/>
              <a:cs typeface="Calibri" pitchFamily="34" charset="0"/>
            </a:rPr>
            <a:t>Desvinculación con las acciones de otras instancias de gobierno.</a:t>
          </a:r>
          <a:endParaRPr lang="es-MX" sz="2000" kern="1200" dirty="0">
            <a:solidFill>
              <a:schemeClr val="bg1"/>
            </a:solidFill>
          </a:endParaRPr>
        </a:p>
      </dsp:txBody>
      <dsp:txXfrm>
        <a:off x="38838" y="1457323"/>
        <a:ext cx="8151923" cy="717924"/>
      </dsp:txXfrm>
    </dsp:sp>
    <dsp:sp modelId="{7E8A6B86-A6F1-41A2-A0E5-00F20EBB8AB2}">
      <dsp:nvSpPr>
        <dsp:cNvPr id="0" name=""/>
        <dsp:cNvSpPr/>
      </dsp:nvSpPr>
      <dsp:spPr>
        <a:xfrm>
          <a:off x="0" y="2261288"/>
          <a:ext cx="8229599" cy="7956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kern="1200" dirty="0" smtClean="0">
              <a:solidFill>
                <a:schemeClr val="bg1"/>
              </a:solidFill>
              <a:latin typeface="Calibri" pitchFamily="34" charset="0"/>
              <a:cs typeface="Calibri" pitchFamily="34" charset="0"/>
            </a:rPr>
            <a:t>Pocos elementos para evaluar la contribución del Fondo al fortalecimiento del acceso a infraestructura y el combate a la pobreza extrema.</a:t>
          </a:r>
          <a:endParaRPr lang="es-MX" sz="2000" kern="1200" dirty="0">
            <a:solidFill>
              <a:schemeClr val="bg1"/>
            </a:solidFill>
          </a:endParaRPr>
        </a:p>
      </dsp:txBody>
      <dsp:txXfrm>
        <a:off x="38838" y="2300126"/>
        <a:ext cx="8151923" cy="717924"/>
      </dsp:txXfrm>
    </dsp:sp>
    <dsp:sp modelId="{F9B3DA9D-A78C-4134-B495-BFFBA7CB474A}">
      <dsp:nvSpPr>
        <dsp:cNvPr id="0" name=""/>
        <dsp:cNvSpPr/>
      </dsp:nvSpPr>
      <dsp:spPr>
        <a:xfrm>
          <a:off x="0" y="3114488"/>
          <a:ext cx="8229599" cy="122101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kern="1200" dirty="0" smtClean="0">
              <a:solidFill>
                <a:schemeClr val="bg1"/>
              </a:solidFill>
              <a:latin typeface="Calibri" pitchFamily="34" charset="0"/>
              <a:cs typeface="Calibri" pitchFamily="34" charset="0"/>
            </a:rPr>
            <a:t>Desacuerdos sobre qué tipo de obras y acciones potencian mejor la superación de condiciones socioeconómicas adversas dado el contexto.</a:t>
          </a:r>
          <a:endParaRPr lang="es-MX" sz="2000" kern="1200" dirty="0">
            <a:solidFill>
              <a:schemeClr val="bg1"/>
            </a:solidFill>
          </a:endParaRPr>
        </a:p>
      </dsp:txBody>
      <dsp:txXfrm>
        <a:off x="59605" y="3174093"/>
        <a:ext cx="8110389" cy="11018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4395A-D0A9-462B-9CAA-05930B0A77F2}">
      <dsp:nvSpPr>
        <dsp:cNvPr id="0" name=""/>
        <dsp:cNvSpPr/>
      </dsp:nvSpPr>
      <dsp:spPr>
        <a:xfrm>
          <a:off x="0" y="36236"/>
          <a:ext cx="8229599" cy="9360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Desfase temporal entre la programación y la validación presupuestal.</a:t>
          </a:r>
          <a:endParaRPr lang="es-MX" sz="2200" kern="1200" dirty="0">
            <a:solidFill>
              <a:schemeClr val="bg1"/>
            </a:solidFill>
          </a:endParaRPr>
        </a:p>
      </dsp:txBody>
      <dsp:txXfrm>
        <a:off x="45692" y="81928"/>
        <a:ext cx="8138215" cy="844616"/>
      </dsp:txXfrm>
    </dsp:sp>
    <dsp:sp modelId="{E1B0AE7D-32F1-4163-A3ED-51DB493FC6A6}">
      <dsp:nvSpPr>
        <dsp:cNvPr id="0" name=""/>
        <dsp:cNvSpPr/>
      </dsp:nvSpPr>
      <dsp:spPr>
        <a:xfrm>
          <a:off x="0" y="1116236"/>
          <a:ext cx="8229599" cy="9360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Programación y ejercicio incompleto de los recursos del Fondo: principio de anualidad.</a:t>
          </a:r>
          <a:endParaRPr lang="es-MX" sz="2200" kern="1200" dirty="0">
            <a:solidFill>
              <a:schemeClr val="bg1"/>
            </a:solidFill>
          </a:endParaRPr>
        </a:p>
      </dsp:txBody>
      <dsp:txXfrm>
        <a:off x="45692" y="1161928"/>
        <a:ext cx="8138215" cy="844616"/>
      </dsp:txXfrm>
    </dsp:sp>
    <dsp:sp modelId="{7E8A6B86-A6F1-41A2-A0E5-00F20EBB8AB2}">
      <dsp:nvSpPr>
        <dsp:cNvPr id="0" name=""/>
        <dsp:cNvSpPr/>
      </dsp:nvSpPr>
      <dsp:spPr>
        <a:xfrm>
          <a:off x="0" y="2196236"/>
          <a:ext cx="8229599" cy="9360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Criterios poco claros sobre el tipo de obras a financiar con el Fondo.</a:t>
          </a:r>
          <a:endParaRPr lang="es-MX" sz="2200" kern="1200" dirty="0">
            <a:solidFill>
              <a:schemeClr val="bg1"/>
            </a:solidFill>
          </a:endParaRPr>
        </a:p>
      </dsp:txBody>
      <dsp:txXfrm>
        <a:off x="45692" y="2241928"/>
        <a:ext cx="8138215" cy="844616"/>
      </dsp:txXfrm>
    </dsp:sp>
    <dsp:sp modelId="{F9B3DA9D-A78C-4134-B495-BFFBA7CB474A}">
      <dsp:nvSpPr>
        <dsp:cNvPr id="0" name=""/>
        <dsp:cNvSpPr/>
      </dsp:nvSpPr>
      <dsp:spPr>
        <a:xfrm>
          <a:off x="0" y="3276236"/>
          <a:ext cx="8229599" cy="9360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Incertidumbre tanto para la fase de planeación como para la parte operativa: Obras Públicas.</a:t>
          </a:r>
          <a:endParaRPr lang="es-MX" sz="2200" kern="1200" dirty="0">
            <a:solidFill>
              <a:schemeClr val="bg1"/>
            </a:solidFill>
          </a:endParaRPr>
        </a:p>
      </dsp:txBody>
      <dsp:txXfrm>
        <a:off x="45692" y="3321928"/>
        <a:ext cx="8138215" cy="8446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4395A-D0A9-462B-9CAA-05930B0A77F2}">
      <dsp:nvSpPr>
        <dsp:cNvPr id="0" name=""/>
        <dsp:cNvSpPr/>
      </dsp:nvSpPr>
      <dsp:spPr>
        <a:xfrm>
          <a:off x="0" y="37419"/>
          <a:ext cx="8229599" cy="1124408"/>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Ventanas de mejora en la tramitación de recursos por parte de Obras Públicas y Hacienda Estatal: necesidad de simplificación.</a:t>
          </a:r>
          <a:endParaRPr lang="es-MX" sz="2200" kern="1200" dirty="0">
            <a:solidFill>
              <a:schemeClr val="bg1"/>
            </a:solidFill>
          </a:endParaRPr>
        </a:p>
      </dsp:txBody>
      <dsp:txXfrm>
        <a:off x="54889" y="92308"/>
        <a:ext cx="8119821" cy="1014630"/>
      </dsp:txXfrm>
    </dsp:sp>
    <dsp:sp modelId="{E1B0AE7D-32F1-4163-A3ED-51DB493FC6A6}">
      <dsp:nvSpPr>
        <dsp:cNvPr id="0" name=""/>
        <dsp:cNvSpPr/>
      </dsp:nvSpPr>
      <dsp:spPr>
        <a:xfrm>
          <a:off x="0" y="1349028"/>
          <a:ext cx="8229599" cy="1241999"/>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No hay tiempos específicos asociados de acuerdo con las fases e instancias involucradas en el trámite de liberación de recursos.</a:t>
          </a:r>
          <a:endParaRPr lang="es-MX" sz="2200" kern="1200" dirty="0">
            <a:solidFill>
              <a:schemeClr val="bg1"/>
            </a:solidFill>
          </a:endParaRPr>
        </a:p>
      </dsp:txBody>
      <dsp:txXfrm>
        <a:off x="60629" y="1409657"/>
        <a:ext cx="8108341" cy="1120741"/>
      </dsp:txXfrm>
    </dsp:sp>
    <dsp:sp modelId="{7E8A6B86-A6F1-41A2-A0E5-00F20EBB8AB2}">
      <dsp:nvSpPr>
        <dsp:cNvPr id="0" name=""/>
        <dsp:cNvSpPr/>
      </dsp:nvSpPr>
      <dsp:spPr>
        <a:xfrm>
          <a:off x="0" y="2778228"/>
          <a:ext cx="8229599" cy="1216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dirty="0" smtClean="0">
              <a:solidFill>
                <a:schemeClr val="bg1"/>
              </a:solidFill>
              <a:latin typeface="Calibri" pitchFamily="34" charset="0"/>
              <a:cs typeface="Calibri" pitchFamily="34" charset="0"/>
            </a:rPr>
            <a:t>Los retrasos en la liberación de recursos implican presiones que dificultan el desarrollo adecuado de las obras.</a:t>
          </a:r>
          <a:endParaRPr lang="es-MX" sz="2200" kern="1200" dirty="0">
            <a:solidFill>
              <a:schemeClr val="bg1"/>
            </a:solidFill>
          </a:endParaRPr>
        </a:p>
      </dsp:txBody>
      <dsp:txXfrm>
        <a:off x="59399" y="2837627"/>
        <a:ext cx="8110801"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0.06</cdr:y>
    </cdr:from>
    <cdr:to>
      <cdr:x>0.04727</cdr:x>
      <cdr:y>0.80699</cdr:y>
    </cdr:to>
    <cdr:sp macro="" textlink="">
      <cdr:nvSpPr>
        <cdr:cNvPr id="2" name="1 CuadroTexto"/>
        <cdr:cNvSpPr txBox="1"/>
      </cdr:nvSpPr>
      <cdr:spPr>
        <a:xfrm xmlns:a="http://schemas.openxmlformats.org/drawingml/2006/main">
          <a:off x="0" y="216024"/>
          <a:ext cx="395821" cy="268946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s-MX" sz="1200" dirty="0"/>
            <a:t>Millones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0144B-230F-410C-9AE5-C92ABD6BF7C8}" type="datetimeFigureOut">
              <a:rPr lang="es-MX" smtClean="0"/>
              <a:t>22/09/2014</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6AB92-F671-4B7E-8DEA-8315682503DA}" type="slidenum">
              <a:rPr lang="es-MX" smtClean="0"/>
              <a:t>‹Nº›</a:t>
            </a:fld>
            <a:endParaRPr lang="es-MX" dirty="0"/>
          </a:p>
        </p:txBody>
      </p:sp>
    </p:spTree>
    <p:extLst>
      <p:ext uri="{BB962C8B-B14F-4D97-AF65-F5344CB8AC3E}">
        <p14:creationId xmlns:p14="http://schemas.microsoft.com/office/powerpoint/2010/main" val="283880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Hay evaluaciones</a:t>
            </a:r>
            <a:r>
              <a:rPr lang="es-MX" baseline="0" dirty="0" smtClean="0"/>
              <a:t> generales por parte de CONEVAL.</a:t>
            </a:r>
          </a:p>
          <a:p>
            <a:r>
              <a:rPr lang="es-MX" baseline="0" dirty="0" smtClean="0"/>
              <a:t>Las observaciones de las auditorías son recurrentes en cuanto a que no todas las obras cumplían con el alcance regional o intermunicipal. Muchas de las obras no estaban dirigidas hacia las poblaciones en pobreza extrema y rezago social.</a:t>
            </a:r>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6</a:t>
            </a:fld>
            <a:endParaRPr lang="es-MX" dirty="0"/>
          </a:p>
        </p:txBody>
      </p:sp>
    </p:spTree>
    <p:extLst>
      <p:ext uri="{BB962C8B-B14F-4D97-AF65-F5344CB8AC3E}">
        <p14:creationId xmlns:p14="http://schemas.microsoft.com/office/powerpoint/2010/main" val="454540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s-MX" baseline="0" dirty="0" smtClean="0"/>
              <a:t>El proceso de selección de contratistas tiene antecedentes de malas prácticas administrativas. Al inicio del gobierno se tuvo que reestructurar buena parte de la Secretaría de Obras Públicas, especialmente el área relacionada con el seguimiento del desarrollo de las obras y la selección de contratistas.</a:t>
            </a:r>
          </a:p>
          <a:p>
            <a:pPr marL="171450" indent="-171450">
              <a:buFont typeface="Arial" panose="020B0604020202020204" pitchFamily="34" charset="0"/>
              <a:buChar char="•"/>
            </a:pPr>
            <a:r>
              <a:rPr lang="es-MX" baseline="0" dirty="0" smtClean="0"/>
              <a:t>Muchos funcionarios, incluidos de la Secretaría de Hacienda desconocen el uso que puede darse a los gastos indirectos.</a:t>
            </a:r>
          </a:p>
          <a:p>
            <a:pPr marL="171450" indent="-171450">
              <a:buFont typeface="Arial" panose="020B0604020202020204" pitchFamily="34" charset="0"/>
              <a:buChar char="•"/>
            </a:pPr>
            <a:r>
              <a:rPr lang="es-MX" baseline="0" dirty="0" smtClean="0"/>
              <a:t>Hay dudas entre varios funcionarios de Obras Públicas sobre cuáles son los tipos de obras que financia el Fondo.</a:t>
            </a:r>
          </a:p>
          <a:p>
            <a:pPr marL="171450" indent="-171450">
              <a:buFont typeface="Arial" panose="020B0604020202020204" pitchFamily="34" charset="0"/>
              <a:buChar char="•"/>
            </a:pPr>
            <a:r>
              <a:rPr lang="es-MX" baseline="0" dirty="0" smtClean="0"/>
              <a:t>Algunas áreas de obras públicas no identifican bien cuáles son los objetivos y las obligaciones del ejercicio de los recursos del Fondo relacionados con  la etapa que les toca participar.</a:t>
            </a:r>
          </a:p>
          <a:p>
            <a:pPr marL="171450" indent="-171450">
              <a:buFont typeface="Arial" panose="020B0604020202020204" pitchFamily="34" charset="0"/>
              <a:buChar char="•"/>
            </a:pPr>
            <a:r>
              <a:rPr lang="es-MX" baseline="0" dirty="0" smtClean="0"/>
              <a:t>La programación y la validación presupuestal debe darse preferentemente en fases tempranas del ejercicio fiscal.</a:t>
            </a:r>
          </a:p>
          <a:p>
            <a:pPr marL="171450" indent="-171450">
              <a:buFont typeface="Arial" panose="020B0604020202020204" pitchFamily="34" charset="0"/>
              <a:buChar char="•"/>
            </a:pPr>
            <a:r>
              <a:rPr lang="es-MX" baseline="0" dirty="0" smtClean="0"/>
              <a:t>Los criterios deber estar acordes con la estrategia de cobertura (sobre qué y dónde financiar las obras).</a:t>
            </a:r>
          </a:p>
          <a:p>
            <a:pPr marL="171450" indent="-171450">
              <a:buFont typeface="Arial" panose="020B0604020202020204" pitchFamily="34" charset="0"/>
              <a:buChar char="•"/>
            </a:pPr>
            <a:r>
              <a:rPr lang="es-MX" baseline="0" dirty="0" smtClean="0"/>
              <a:t>Este proceso de veras necesita de una mayor certidumbre, sobre todo para los ejecutores de las obras: Obras Públicas.</a:t>
            </a:r>
          </a:p>
          <a:p>
            <a:pPr marL="171450" indent="-171450">
              <a:buFont typeface="Arial" panose="020B0604020202020204" pitchFamily="34" charset="0"/>
              <a:buChar char="•"/>
            </a:pPr>
            <a:r>
              <a:rPr lang="es-MX" baseline="0" dirty="0" smtClean="0"/>
              <a:t>El que exista una instancia responsable directa (SEDESO) probablemente contribuya a la articulación de los dos procesos.</a:t>
            </a:r>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21</a:t>
            </a:fld>
            <a:endParaRPr lang="es-MX" dirty="0"/>
          </a:p>
        </p:txBody>
      </p:sp>
    </p:spTree>
    <p:extLst>
      <p:ext uri="{BB962C8B-B14F-4D97-AF65-F5344CB8AC3E}">
        <p14:creationId xmlns:p14="http://schemas.microsoft.com/office/powerpoint/2010/main" val="3623025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s-MX" dirty="0" smtClean="0"/>
              <a:t>Hay poca información publicada sobre las</a:t>
            </a:r>
            <a:r>
              <a:rPr lang="es-MX" baseline="0" dirty="0" smtClean="0"/>
              <a:t> actas de asignación de contratos (criterios). Esta información se solicitó a Morelos y la entregaron en formato Excel. No hay mayores elementos de justificación.</a:t>
            </a:r>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22</a:t>
            </a:fld>
            <a:endParaRPr lang="es-MX" dirty="0"/>
          </a:p>
        </p:txBody>
      </p:sp>
    </p:spTree>
    <p:extLst>
      <p:ext uri="{BB962C8B-B14F-4D97-AF65-F5344CB8AC3E}">
        <p14:creationId xmlns:p14="http://schemas.microsoft.com/office/powerpoint/2010/main" val="3623025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s-MX" dirty="0" smtClean="0"/>
              <a:t>Los problemas de inseguridad</a:t>
            </a:r>
            <a:r>
              <a:rPr lang="es-MX" baseline="0" dirty="0" smtClean="0"/>
              <a:t>: algunos desperfectos de obras. Pintura, vidrios.</a:t>
            </a:r>
            <a:endParaRPr lang="es-MX" dirty="0" smtClean="0"/>
          </a:p>
          <a:p>
            <a:pPr marL="171450" indent="-171450">
              <a:buFont typeface="Arial" panose="020B0604020202020204" pitchFamily="34" charset="0"/>
              <a:buChar char="•"/>
            </a:pPr>
            <a:r>
              <a:rPr lang="es-MX" dirty="0" smtClean="0"/>
              <a:t>Los procesos previos</a:t>
            </a:r>
            <a:r>
              <a:rPr lang="es-MX" baseline="0" dirty="0" smtClean="0"/>
              <a:t> representan presiones para agilizar el desarrollo de las obras: a veces en detrimento de la calidad o del cumplimiento de los tiempos de entrega. En los POAS consideran actualmente un mes en promedio en el retraso en la entrega de las obras.</a:t>
            </a:r>
            <a:endParaRPr lang="es-MX" dirty="0" smtClean="0"/>
          </a:p>
          <a:p>
            <a:pPr marL="171450" indent="-171450">
              <a:buFont typeface="Arial" panose="020B0604020202020204" pitchFamily="34" charset="0"/>
              <a:buChar char="•"/>
            </a:pPr>
            <a:r>
              <a:rPr lang="es-MX" dirty="0" smtClean="0"/>
              <a:t>Algunas obras no cuentan con la aceptación de las autoridades de los municipios. No pasó en 2013 pero sí en otros años. Referente,</a:t>
            </a:r>
            <a:r>
              <a:rPr lang="es-MX" baseline="0" dirty="0" smtClean="0"/>
              <a:t> especialmente ahora que posiblemente vaya a ampliarse la cobertura sobre el tipo de obras a realizar. Actualmente concentración en caminos y carreteras.</a:t>
            </a:r>
          </a:p>
          <a:p>
            <a:pPr marL="171450" indent="-171450">
              <a:buFont typeface="Arial" panose="020B0604020202020204" pitchFamily="34" charset="0"/>
              <a:buChar char="•"/>
            </a:pPr>
            <a:r>
              <a:rPr lang="es-MX" baseline="0" dirty="0" smtClean="0"/>
              <a:t>Hay uso de las redes sociales para difundir la realización de obras, en pocos casos hay referencia al FISE como mecanismo de financiamiento.</a:t>
            </a:r>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23</a:t>
            </a:fld>
            <a:endParaRPr lang="es-MX" dirty="0"/>
          </a:p>
        </p:txBody>
      </p:sp>
    </p:spTree>
    <p:extLst>
      <p:ext uri="{BB962C8B-B14F-4D97-AF65-F5344CB8AC3E}">
        <p14:creationId xmlns:p14="http://schemas.microsoft.com/office/powerpoint/2010/main" val="3623025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s-MX" dirty="0" smtClean="0"/>
              <a:t>La Secretaría de Hacienda no e</a:t>
            </a:r>
            <a:r>
              <a:rPr lang="es-MX" baseline="0" dirty="0" smtClean="0"/>
              <a:t>stá lo suficientemente vinculada con el seguimiento de indicadores de avance físico y financiero, en términos de planteamiento de acciones de mejora.</a:t>
            </a:r>
          </a:p>
          <a:p>
            <a:pPr marL="171450" indent="-171450">
              <a:buFont typeface="Arial" panose="020B0604020202020204" pitchFamily="34" charset="0"/>
              <a:buChar char="•"/>
            </a:pPr>
            <a:r>
              <a:rPr lang="es-MX" dirty="0" smtClean="0"/>
              <a:t>Las estimaciones no se realizan conforme a lo que establece el marco normativo (periodicidad</a:t>
            </a:r>
            <a:r>
              <a:rPr lang="es-MX" baseline="0" dirty="0" smtClean="0"/>
              <a:t> no mayor de un mes). La información sobre el avance físico y financiero tiende a no coincidir. En Obras Públicas dicen que muchos contratistas no saben realizar las estimaciones y que prefieren esperarse hasta el pago final.</a:t>
            </a:r>
          </a:p>
          <a:p>
            <a:pPr marL="171450" indent="-171450">
              <a:buFont typeface="Arial" panose="020B0604020202020204" pitchFamily="34" charset="0"/>
              <a:buChar char="•"/>
            </a:pPr>
            <a:r>
              <a:rPr lang="es-MX" baseline="0" dirty="0" smtClean="0"/>
              <a:t>La información sobre el avance físico y financiero, sobre todo financiero, no siempre coincide la información que reporta Hacienda con la que reporta Obras Públicas.</a:t>
            </a:r>
          </a:p>
          <a:p>
            <a:pPr marL="171450" indent="-171450">
              <a:buFont typeface="Arial" panose="020B0604020202020204" pitchFamily="34" charset="0"/>
              <a:buChar char="•"/>
            </a:pPr>
            <a:r>
              <a:rPr lang="es-MX" baseline="0" dirty="0" smtClean="0"/>
              <a:t>La información de la Bitácora electrónica no se sistematiza lo suficiente.</a:t>
            </a:r>
          </a:p>
          <a:p>
            <a:pPr marL="171450" indent="-171450">
              <a:buFont typeface="Arial" panose="020B0604020202020204" pitchFamily="34" charset="0"/>
              <a:buChar char="•"/>
            </a:pPr>
            <a:r>
              <a:rPr lang="es-MX" baseline="0" dirty="0" smtClean="0"/>
              <a:t>Los indicadores de gestión actuales (Obras Públicas) están pensados para toda la estructura operativa. No hay indicadores específicos para el FISE. Los propios funcionarios expresan dudas sobre la integración de información de los indicadores. Se está trabajando en la integración de información.</a:t>
            </a:r>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24</a:t>
            </a:fld>
            <a:endParaRPr lang="es-MX" dirty="0"/>
          </a:p>
        </p:txBody>
      </p:sp>
    </p:spTree>
    <p:extLst>
      <p:ext uri="{BB962C8B-B14F-4D97-AF65-F5344CB8AC3E}">
        <p14:creationId xmlns:p14="http://schemas.microsoft.com/office/powerpoint/2010/main" val="362302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s-MX" dirty="0" smtClean="0"/>
              <a:t>Muchos de los resultados de las auditorías son recurrentes. </a:t>
            </a:r>
          </a:p>
          <a:p>
            <a:pPr marL="171450" indent="-171450">
              <a:buFont typeface="Arial" panose="020B0604020202020204" pitchFamily="34" charset="0"/>
              <a:buChar char="•"/>
            </a:pPr>
            <a:r>
              <a:rPr lang="es-MX" dirty="0" smtClean="0"/>
              <a:t>Dificultades</a:t>
            </a:r>
            <a:r>
              <a:rPr lang="es-MX" baseline="0" dirty="0" smtClean="0"/>
              <a:t> para la integración de los datos sobre uso del presupuesto e indicador de componente. Faltantes de información. Inconsistencias. Hay cambios en la presentación de la información (diferentes categorías de gasto).</a:t>
            </a:r>
          </a:p>
          <a:p>
            <a:pPr marL="171450" indent="-171450">
              <a:buFont typeface="Arial" panose="020B0604020202020204" pitchFamily="34" charset="0"/>
              <a:buChar char="•"/>
            </a:pPr>
            <a:r>
              <a:rPr lang="es-MX" baseline="0" dirty="0" smtClean="0"/>
              <a:t>Es la primera evaluación a petición de los responsables de Fondo en el estado.</a:t>
            </a:r>
          </a:p>
          <a:p>
            <a:pPr marL="171450" indent="-171450">
              <a:buFont typeface="Arial" panose="020B0604020202020204" pitchFamily="34" charset="0"/>
              <a:buChar char="•"/>
            </a:pPr>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25</a:t>
            </a:fld>
            <a:endParaRPr lang="es-MX" dirty="0"/>
          </a:p>
        </p:txBody>
      </p:sp>
    </p:spTree>
    <p:extLst>
      <p:ext uri="{BB962C8B-B14F-4D97-AF65-F5344CB8AC3E}">
        <p14:creationId xmlns:p14="http://schemas.microsoft.com/office/powerpoint/2010/main" val="362302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Disminución de la población en pobreza extrema</a:t>
            </a:r>
            <a:r>
              <a:rPr lang="es-MX" baseline="0" dirty="0" smtClean="0"/>
              <a:t> en 2011-2012.</a:t>
            </a:r>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7</a:t>
            </a:fld>
            <a:endParaRPr lang="es-MX" dirty="0"/>
          </a:p>
        </p:txBody>
      </p:sp>
    </p:spTree>
    <p:extLst>
      <p:ext uri="{BB962C8B-B14F-4D97-AF65-F5344CB8AC3E}">
        <p14:creationId xmlns:p14="http://schemas.microsoft.com/office/powerpoint/2010/main" val="44672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La</a:t>
            </a:r>
            <a:r>
              <a:rPr lang="es-MX" baseline="0" dirty="0" smtClean="0"/>
              <a:t> MIR se compone de un indicador solamente. Para 2014 técnicamente ese indicador ya no aplica debido a los cambios en la Ley de Coordinación Fiscal.</a:t>
            </a:r>
          </a:p>
          <a:p>
            <a:r>
              <a:rPr lang="es-MX" dirty="0" smtClean="0"/>
              <a:t>El</a:t>
            </a:r>
            <a:r>
              <a:rPr lang="es-MX" baseline="0" dirty="0" smtClean="0"/>
              <a:t> indicador de fin debe considerar los cambios en las condiciones de pobreza y rezago social de las poblaciones que reciben financiamiento para la realización de obras y acciones de infraestructura. </a:t>
            </a:r>
          </a:p>
          <a:p>
            <a:r>
              <a:rPr lang="es-MX" baseline="0" dirty="0" smtClean="0"/>
              <a:t>El indicador de propósito debe estar asociado con el mejoramiento en el acceso a infraestructura social básica.</a:t>
            </a:r>
          </a:p>
          <a:p>
            <a:r>
              <a:rPr lang="es-MX" baseline="0" dirty="0" smtClean="0"/>
              <a:t> Los indicadores de componentes deben reflejar las realización de las distintas modalidades de obras y acciones financiadas con los recursos del Fondo.</a:t>
            </a:r>
          </a:p>
          <a:p>
            <a:r>
              <a:rPr lang="es-MX" baseline="0" dirty="0" smtClean="0"/>
              <a:t>Los indicadores de actividades deben reflejar los principales objetivos y necesidades principalmente de los procesos considerados como sustantivos. En particular deben considerarse como un mecanismos para corregir y dar seguimiento a los desfases entre la normatividad y la operación que se presentan actualmente así como a los previsibles.</a:t>
            </a:r>
          </a:p>
          <a:p>
            <a:r>
              <a:rPr lang="es-MX" baseline="0" dirty="0" smtClean="0"/>
              <a:t>El marco normativo está disperso en diversas leyes y reglamentos, manuales, etcétera.</a:t>
            </a:r>
          </a:p>
          <a:p>
            <a:pPr marL="171450" indent="-171450">
              <a:buFont typeface="Arial" pitchFamily="34" charset="0"/>
              <a:buChar char="•"/>
            </a:pPr>
            <a:r>
              <a:rPr lang="es-MX" baseline="0" dirty="0" smtClean="0"/>
              <a:t>El contenido de los POAS no siempre está vinculado con los principales referentes normativos, como por ejemplo, los programas sectoriales tanto estatales como federales. La alineación con los objetivos planteados en la LCF para el Fondo no siempre es tan directa.</a:t>
            </a:r>
          </a:p>
          <a:p>
            <a:pPr marL="171450" indent="-171450">
              <a:buFont typeface="Arial" pitchFamily="34" charset="0"/>
              <a:buChar char="•"/>
            </a:pPr>
            <a:r>
              <a:rPr lang="es-MX" baseline="0" dirty="0" smtClean="0"/>
              <a:t>Antes había un acuerdo en que el Fondo se destinaba a obras y acciones relacionadas con caminos y carreteras. A finales de 2013 y actualmente ese acuerdo no es tan fuerte.</a:t>
            </a:r>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14</a:t>
            </a:fld>
            <a:endParaRPr lang="es-MX" dirty="0"/>
          </a:p>
        </p:txBody>
      </p:sp>
    </p:spTree>
    <p:extLst>
      <p:ext uri="{BB962C8B-B14F-4D97-AF65-F5344CB8AC3E}">
        <p14:creationId xmlns:p14="http://schemas.microsoft.com/office/powerpoint/2010/main" val="155410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Falta un mayor uso de fuentes de</a:t>
            </a:r>
            <a:r>
              <a:rPr lang="es-MX" baseline="0" dirty="0" smtClean="0"/>
              <a:t> datos e información de CONEVAL, CONAPO, INEGI, SEDESOL, entre otras fuentes. Hay evidencia de poco uso de estas fuentes de información, especialmente en Obras Públicas.</a:t>
            </a:r>
          </a:p>
          <a:p>
            <a:r>
              <a:rPr lang="es-MX" baseline="0" dirty="0" smtClean="0"/>
              <a:t>Actualmente hay pocos elementos documentales que asocien la orientación de los recursos del Fondo con la situación particular que busca contribuir a resolver. Los POA´s, principal documento sobre la acciones del Fondo, no incluye información de diagnóstico.</a:t>
            </a:r>
          </a:p>
          <a:p>
            <a:r>
              <a:rPr lang="es-MX" baseline="0" dirty="0" smtClean="0"/>
              <a:t>La Ley ya no incluye (para 2014 en adelante, mientras no se modifique la Ley) como requisito que las obras financiadas con recursos del Fondo deban tener alcance regional o intermunicipal.</a:t>
            </a:r>
          </a:p>
          <a:p>
            <a:r>
              <a:rPr lang="es-MX" baseline="0" dirty="0" smtClean="0"/>
              <a:t>Las obras candidatas a realizarse con recursos del Fondo se dan en una primera instancia a partir de un ejercicio de visualización por parte de funcionarios de Obras Públicas. Algunas ocasiones los criterios de selección son básicamente políticos, producto de acuerdos del Ejecutivo Estatal.</a:t>
            </a:r>
          </a:p>
          <a:p>
            <a:r>
              <a:rPr lang="es-MX" baseline="0" dirty="0" smtClean="0"/>
              <a:t>Pocas obras dirigidas a poblaciones con las mayores condiciones de pobreza extrema y rezago social (de acuerdo con la información oficial).</a:t>
            </a:r>
          </a:p>
          <a:p>
            <a:endParaRPr lang="es-MX" baseline="0" dirty="0" smtClean="0"/>
          </a:p>
          <a:p>
            <a:endParaRPr lang="es-MX" baseline="0" dirty="0" smtClean="0"/>
          </a:p>
          <a:p>
            <a:endParaRPr lang="es-MX" baseline="0" dirty="0" smtClean="0"/>
          </a:p>
          <a:p>
            <a:endParaRPr lang="es-MX" baseline="0" dirty="0" smtClean="0"/>
          </a:p>
          <a:p>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15</a:t>
            </a:fld>
            <a:endParaRPr lang="es-MX" dirty="0"/>
          </a:p>
        </p:txBody>
      </p:sp>
    </p:spTree>
    <p:extLst>
      <p:ext uri="{BB962C8B-B14F-4D97-AF65-F5344CB8AC3E}">
        <p14:creationId xmlns:p14="http://schemas.microsoft.com/office/powerpoint/2010/main" val="1811252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De</a:t>
            </a:r>
            <a:r>
              <a:rPr lang="es-MX" baseline="0" dirty="0" smtClean="0"/>
              <a:t> momento hay una discusión entre la Secretaría de Obras Públicas y la Secretaría de Hacienda por cuáles deben ser las prioridades del Fondo. Obras Públicas privilegia la realización de caminos y carreteras, argumentando que es el primer paso para comunicar a las poblaciones de las localidades y así facilitar la construcción de otro tipo de infraestructura social básica.</a:t>
            </a:r>
          </a:p>
          <a:p>
            <a:r>
              <a:rPr lang="es-MX" baseline="0" dirty="0" smtClean="0"/>
              <a:t>Otros actores argumentan que primero deben resolverse las cuestiones relacionadas con drenaje y con el suministro de agua potable. </a:t>
            </a:r>
          </a:p>
          <a:p>
            <a:r>
              <a:rPr lang="es-MX" baseline="0" dirty="0" smtClean="0"/>
              <a:t>Actualmente no se observa una estrategia de focalización, de cobertura. Durante los últimos años había un acuerdo en que el Fondo se dedicaría a financiar obras relacionadas con carreteras y caminos. Eso está en discusión ahora.</a:t>
            </a:r>
          </a:p>
          <a:p>
            <a:r>
              <a:rPr lang="es-MX" baseline="0" dirty="0" smtClean="0"/>
              <a:t>El acuerdo sobre la estrategia de cobertura debe incluir la mayor cantidad de actores. Actualmente hay pocos actores implicados: Obras Públicas y Hacienda. El COPLADEMOR, poco activo.</a:t>
            </a:r>
          </a:p>
          <a:p>
            <a:r>
              <a:rPr lang="es-MX" baseline="0" dirty="0" smtClean="0"/>
              <a:t>Es un tema recurrente en las auditorías. De las obras financiadas en 2013 las obras se concentraron muy poco en las zonas de atención prioritaria o las que tienen mayor grado de rezago social (de acuerdo con la información oficial).</a:t>
            </a:r>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16</a:t>
            </a:fld>
            <a:endParaRPr lang="es-MX" dirty="0"/>
          </a:p>
        </p:txBody>
      </p:sp>
    </p:spTree>
    <p:extLst>
      <p:ext uri="{BB962C8B-B14F-4D97-AF65-F5344CB8AC3E}">
        <p14:creationId xmlns:p14="http://schemas.microsoft.com/office/powerpoint/2010/main" val="23627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s-MX" dirty="0" smtClean="0"/>
              <a:t>La desvinculación entre Hacienda y Obras Públicas no favorece</a:t>
            </a:r>
            <a:r>
              <a:rPr lang="es-MX" baseline="0" dirty="0" smtClean="0"/>
              <a:t> la articulación de los dos procesos.</a:t>
            </a:r>
          </a:p>
          <a:p>
            <a:pPr marL="171450" indent="-171450">
              <a:buFont typeface="Arial" panose="020B0604020202020204" pitchFamily="34" charset="0"/>
              <a:buChar char="•"/>
            </a:pPr>
            <a:r>
              <a:rPr lang="es-MX" baseline="0" dirty="0" smtClean="0"/>
              <a:t>Hay tardanza en la validación presupuestal por parte de Hacienda. La programación inicial que hace Obras Púbicas no coincide por completo con las obras que efectivamente son financiadas con el Fondo. </a:t>
            </a:r>
          </a:p>
          <a:p>
            <a:pPr marL="171450" indent="-171450">
              <a:buFont typeface="Arial" panose="020B0604020202020204" pitchFamily="34" charset="0"/>
              <a:buChar char="•"/>
            </a:pPr>
            <a:r>
              <a:rPr lang="es-MX" baseline="0" dirty="0" smtClean="0"/>
              <a:t>Al final la decisión de qué Obras financiar con los recursos del Fondo está a cargo de Hacienda.</a:t>
            </a:r>
          </a:p>
          <a:p>
            <a:pPr marL="171450" indent="-171450">
              <a:buFont typeface="Arial" panose="020B0604020202020204" pitchFamily="34" charset="0"/>
              <a:buChar char="•"/>
            </a:pPr>
            <a:r>
              <a:rPr lang="es-MX" baseline="0" dirty="0" smtClean="0"/>
              <a:t>Principio de anualidad: que se programe el ejercicio de todos los recursos del Fondo. Se está avanzando en la programación (por encima de 90%) y también en el ejercicio (por encima de 70%).</a:t>
            </a:r>
          </a:p>
          <a:p>
            <a:pPr marL="171450" indent="-171450">
              <a:buFont typeface="Arial" panose="020B0604020202020204" pitchFamily="34" charset="0"/>
              <a:buChar char="•"/>
            </a:pPr>
            <a:r>
              <a:rPr lang="es-MX" baseline="0" dirty="0" smtClean="0"/>
              <a:t>La programación y la validación presupuestal debe darse preferentemente en fases tempranas del ejercicio fiscal. Actualmente hay retrasos importantes. La realización de obras financiadas con el Fondo llegan a iniciar a mediados del ejercicio fiscal.</a:t>
            </a:r>
          </a:p>
          <a:p>
            <a:pPr marL="171450" indent="-171450">
              <a:buFont typeface="Arial" panose="020B0604020202020204" pitchFamily="34" charset="0"/>
              <a:buChar char="•"/>
            </a:pPr>
            <a:r>
              <a:rPr lang="es-MX" baseline="0" dirty="0" smtClean="0"/>
              <a:t>Los criterios deber estar acordes con la estrategia de cobertura (sobre qué y dónde financiar las obras).</a:t>
            </a:r>
          </a:p>
          <a:p>
            <a:pPr marL="171450" indent="-171450">
              <a:buFont typeface="Arial" panose="020B0604020202020204" pitchFamily="34" charset="0"/>
              <a:buChar char="•"/>
            </a:pPr>
            <a:r>
              <a:rPr lang="es-MX" baseline="0" dirty="0" smtClean="0"/>
              <a:t>Este proceso de veras necesita de una mayor certidumbre, sobre todo para los ejecutores de las obras: Obras Públicas.</a:t>
            </a:r>
          </a:p>
          <a:p>
            <a:pPr marL="171450" indent="-171450">
              <a:buFont typeface="Arial" panose="020B0604020202020204" pitchFamily="34" charset="0"/>
              <a:buChar char="•"/>
            </a:pPr>
            <a:r>
              <a:rPr lang="es-MX" baseline="0" dirty="0" smtClean="0"/>
              <a:t>El que exista una instancia responsable directa (SEDESO) probablemente contribuya a la articulación de los dos procesos.</a:t>
            </a:r>
          </a:p>
          <a:p>
            <a:pPr marL="171450" indent="-171450">
              <a:buFont typeface="Arial" panose="020B0604020202020204" pitchFamily="34" charset="0"/>
              <a:buChar char="•"/>
            </a:pPr>
            <a:r>
              <a:rPr lang="es-MX" baseline="0" dirty="0" smtClean="0"/>
              <a:t>Se está avanzando en la programación y el ejercicio, sin embargo.</a:t>
            </a:r>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17</a:t>
            </a:fld>
            <a:endParaRPr lang="es-MX" dirty="0"/>
          </a:p>
        </p:txBody>
      </p:sp>
    </p:spTree>
    <p:extLst>
      <p:ext uri="{BB962C8B-B14F-4D97-AF65-F5344CB8AC3E}">
        <p14:creationId xmlns:p14="http://schemas.microsoft.com/office/powerpoint/2010/main" val="362302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s-MX" dirty="0" smtClean="0"/>
              <a:t>Buena</a:t>
            </a:r>
            <a:r>
              <a:rPr lang="es-MX" baseline="0" dirty="0" smtClean="0"/>
              <a:t> parte del tiempo que dura la tramitación de pagos a los contratistas se consume en instancias de Obras Públicas. En primer término interviene las direcciones ejecutoras, después interviene Normatividad y también la Unidad Administrativa. El proceso de revisión llega a ser tardado. El proceso debe incluir también a la Secretaría de Hacienda, que es donde también y principalmente se consume gran parte del tiempo para la liberación de los pagos. Los funcionarios de Obras Públicas reportan que es necesario mucho cabildeo para agilizar la liberación de pagos.</a:t>
            </a:r>
          </a:p>
          <a:p>
            <a:pPr marL="171450" indent="-171450">
              <a:buFont typeface="Arial" panose="020B0604020202020204" pitchFamily="34" charset="0"/>
              <a:buChar char="•"/>
            </a:pPr>
            <a:r>
              <a:rPr lang="es-MX" baseline="0" dirty="0" smtClean="0"/>
              <a:t>Hay indicadores sobre gestión de recursos pero pensados para toda la estructura operativa de Obras Públicas. La información sobre estos indicadores se concentra en los POA´s, sin embargo, las entrevistados mencionan otros resultados. Es decir: los resultados de los indicadores que se presentan en los POA´s son poco confiables, de acuerdo con los propios funcionarios.</a:t>
            </a:r>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18</a:t>
            </a:fld>
            <a:endParaRPr lang="es-MX" dirty="0"/>
          </a:p>
        </p:txBody>
      </p:sp>
    </p:spTree>
    <p:extLst>
      <p:ext uri="{BB962C8B-B14F-4D97-AF65-F5344CB8AC3E}">
        <p14:creationId xmlns:p14="http://schemas.microsoft.com/office/powerpoint/2010/main" val="3623025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En la práctica los principales actores que han intervenido</a:t>
            </a:r>
            <a:r>
              <a:rPr lang="es-MX" baseline="0" dirty="0" smtClean="0"/>
              <a:t> en el ejercicio de los recursos del Fondo son la Secretarías de Obras Públicas y de Hacienda. Algunos años ha intervenido la Comisión Estatal del Agua. Hay ambigüedades sobre quién es el responsable final del ejercicio de los recursos. Por la configuración actual es Hacienda.</a:t>
            </a:r>
          </a:p>
          <a:p>
            <a:r>
              <a:rPr lang="es-MX" baseline="0" dirty="0" smtClean="0"/>
              <a:t>La información sobre las obligaciones en materia de transparencia es reportada por Obras Públicas pero la mayoría de los elementos de decisión están a cargo de Hacienda.</a:t>
            </a:r>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19</a:t>
            </a:fld>
            <a:endParaRPr lang="es-MX" dirty="0"/>
          </a:p>
        </p:txBody>
      </p:sp>
    </p:spTree>
    <p:extLst>
      <p:ext uri="{BB962C8B-B14F-4D97-AF65-F5344CB8AC3E}">
        <p14:creationId xmlns:p14="http://schemas.microsoft.com/office/powerpoint/2010/main" val="3623025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itchFamily="34" charset="0"/>
              <a:buChar char="•"/>
            </a:pPr>
            <a:r>
              <a:rPr lang="es-MX" dirty="0" smtClean="0"/>
              <a:t>La capacidad de apoyo por</a:t>
            </a:r>
            <a:r>
              <a:rPr lang="es-MX" baseline="0" dirty="0" smtClean="0"/>
              <a:t> parte de la SEDESOL ha sido fortalecida a partir de los cambios recientes (para el ejercicio 2014) en la Ley de Coordinación Fiscal.</a:t>
            </a:r>
          </a:p>
          <a:p>
            <a:pPr marL="171450" indent="-171450">
              <a:buFont typeface="Arial" pitchFamily="34" charset="0"/>
              <a:buChar char="•"/>
            </a:pPr>
            <a:r>
              <a:rPr lang="es-MX" baseline="0" dirty="0" smtClean="0"/>
              <a:t>Una de las principales dificultades que enfrenta Obras Públicas se refiere a los escasos mecanismos de coordinación con las autoridades de los municipios y la contraloría social: en muchas situaciones esto compromete la aceptabilidad de las obras. Hay ocasiones en que las autoridades estatales planean obras que ya han sido planeadas y en ocasiones a punto de ser realizadas por las autoridades de los municipios. No sucedió en 2013 pero es parte del contexto.</a:t>
            </a:r>
          </a:p>
          <a:p>
            <a:pPr marL="171450" indent="-171450">
              <a:buFont typeface="Arial" pitchFamily="34" charset="0"/>
              <a:buChar char="•"/>
            </a:pPr>
            <a:r>
              <a:rPr lang="es-MX" baseline="0" dirty="0" smtClean="0"/>
              <a:t>La participación de la Contraloría Social se vería fortalecida con la participación de la Contraloría Estatal y de la Secretaría de Desarrollo Social del Estado.</a:t>
            </a:r>
          </a:p>
          <a:p>
            <a:endParaRPr lang="es-MX" dirty="0"/>
          </a:p>
        </p:txBody>
      </p:sp>
      <p:sp>
        <p:nvSpPr>
          <p:cNvPr id="4" name="3 Marcador de número de diapositiva"/>
          <p:cNvSpPr>
            <a:spLocks noGrp="1"/>
          </p:cNvSpPr>
          <p:nvPr>
            <p:ph type="sldNum" sz="quarter" idx="10"/>
          </p:nvPr>
        </p:nvSpPr>
        <p:spPr/>
        <p:txBody>
          <a:bodyPr/>
          <a:lstStyle/>
          <a:p>
            <a:fld id="{5C86AB92-F671-4B7E-8DEA-8315682503DA}" type="slidenum">
              <a:rPr lang="es-MX" smtClean="0"/>
              <a:t>20</a:t>
            </a:fld>
            <a:endParaRPr lang="es-MX" dirty="0"/>
          </a:p>
        </p:txBody>
      </p:sp>
    </p:spTree>
    <p:extLst>
      <p:ext uri="{BB962C8B-B14F-4D97-AF65-F5344CB8AC3E}">
        <p14:creationId xmlns:p14="http://schemas.microsoft.com/office/powerpoint/2010/main" val="3623025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Footer plantilla morelos.jpg"/>
          <p:cNvPicPr>
            <a:picLocks noChangeAspect="1"/>
          </p:cNvPicPr>
          <p:nvPr userDrawn="1"/>
        </p:nvPicPr>
        <p:blipFill>
          <a:blip r:embed="rId2" cstate="print"/>
          <a:stretch>
            <a:fillRect/>
          </a:stretch>
        </p:blipFill>
        <p:spPr>
          <a:xfrm>
            <a:off x="0" y="5997388"/>
            <a:ext cx="9144000" cy="860612"/>
          </a:xfrm>
          <a:prstGeom prst="rect">
            <a:avLst/>
          </a:prstGeom>
        </p:spPr>
      </p:pic>
      <p:sp>
        <p:nvSpPr>
          <p:cNvPr id="4" name="3 Marcador de fecha"/>
          <p:cNvSpPr>
            <a:spLocks noGrp="1"/>
          </p:cNvSpPr>
          <p:nvPr>
            <p:ph type="dt" sz="half" idx="10"/>
          </p:nvPr>
        </p:nvSpPr>
        <p:spPr/>
        <p:txBody>
          <a:bodyPr/>
          <a:lstStyle>
            <a:lvl1pPr>
              <a:defRPr b="1" i="1">
                <a:solidFill>
                  <a:schemeClr val="bg1"/>
                </a:solidFill>
                <a:latin typeface="Trebuchet MS" pitchFamily="34" charset="0"/>
              </a:defRPr>
            </a:lvl1pPr>
          </a:lstStyle>
          <a:p>
            <a:fld id="{AC4EFA9A-DB0E-4DFD-90BB-AEF98A2D6929}" type="datetimeFigureOut">
              <a:rPr lang="es-MX" smtClean="0"/>
              <a:pPr/>
              <a:t>22/09/2014</a:t>
            </a:fld>
            <a:endParaRPr lang="es-MX" dirty="0"/>
          </a:p>
        </p:txBody>
      </p:sp>
      <p:sp>
        <p:nvSpPr>
          <p:cNvPr id="5" name="4 Marcador de pie de página"/>
          <p:cNvSpPr>
            <a:spLocks noGrp="1"/>
          </p:cNvSpPr>
          <p:nvPr>
            <p:ph type="ftr" sz="quarter" idx="11"/>
          </p:nvPr>
        </p:nvSpPr>
        <p:spPr/>
        <p:txBody>
          <a:bodyPr/>
          <a:lstStyle>
            <a:lvl1pPr>
              <a:defRPr b="1" i="1">
                <a:solidFill>
                  <a:schemeClr val="bg1"/>
                </a:solidFill>
                <a:latin typeface="Trebuchet MS" pitchFamily="34" charset="0"/>
              </a:defRPr>
            </a:lvl1pPr>
          </a:lstStyle>
          <a:p>
            <a:endParaRPr lang="es-MX" dirty="0"/>
          </a:p>
        </p:txBody>
      </p:sp>
      <p:sp>
        <p:nvSpPr>
          <p:cNvPr id="6" name="5 Marcador de número de diapositiva"/>
          <p:cNvSpPr>
            <a:spLocks noGrp="1"/>
          </p:cNvSpPr>
          <p:nvPr>
            <p:ph type="sldNum" sz="quarter" idx="12"/>
          </p:nvPr>
        </p:nvSpPr>
        <p:spPr/>
        <p:txBody>
          <a:bodyPr/>
          <a:lstStyle>
            <a:lvl1pPr>
              <a:defRPr b="1" i="1">
                <a:solidFill>
                  <a:schemeClr val="bg1"/>
                </a:solidFill>
                <a:latin typeface="Trebuchet MS" pitchFamily="34" charset="0"/>
              </a:defRPr>
            </a:lvl1pPr>
          </a:lstStyle>
          <a:p>
            <a:fld id="{CF8458B0-53F1-4455-A2FA-4C7B1E35B1B4}" type="slidenum">
              <a:rPr lang="es-MX" smtClean="0"/>
              <a:pPr/>
              <a:t>‹Nº›</a:t>
            </a:fld>
            <a:endParaRPr lang="es-MX" dirty="0"/>
          </a:p>
        </p:txBody>
      </p:sp>
      <p:pic>
        <p:nvPicPr>
          <p:cNvPr id="8" name="7 Imagen" descr="esquinero transparencia morelos.png"/>
          <p:cNvPicPr>
            <a:picLocks noChangeAspect="1"/>
          </p:cNvPicPr>
          <p:nvPr userDrawn="1"/>
        </p:nvPicPr>
        <p:blipFill>
          <a:blip r:embed="rId3" cstate="print"/>
          <a:srcRect l="9649" b="30050"/>
          <a:stretch>
            <a:fillRect/>
          </a:stretch>
        </p:blipFill>
        <p:spPr>
          <a:xfrm>
            <a:off x="4284104" y="0"/>
            <a:ext cx="4859895" cy="4869160"/>
          </a:xfrm>
          <a:prstGeom prst="rect">
            <a:avLst/>
          </a:prstGeom>
        </p:spPr>
      </p:pic>
      <p:sp>
        <p:nvSpPr>
          <p:cNvPr id="2" name="1 Título"/>
          <p:cNvSpPr>
            <a:spLocks noGrp="1"/>
          </p:cNvSpPr>
          <p:nvPr>
            <p:ph type="ctrTitle"/>
          </p:nvPr>
        </p:nvSpPr>
        <p:spPr>
          <a:xfrm>
            <a:off x="323528" y="1484784"/>
            <a:ext cx="7772400" cy="1470025"/>
          </a:xfrm>
        </p:spPr>
        <p:txBody>
          <a:bodyPr>
            <a:normAutofit/>
          </a:bodyPr>
          <a:lstStyle>
            <a:lvl1pPr algn="l">
              <a:defRPr sz="3200" b="1">
                <a:solidFill>
                  <a:srgbClr val="17365F"/>
                </a:solidFill>
                <a:latin typeface="Trebuchet MS" pitchFamily="34" charset="0"/>
              </a:defRPr>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323528" y="3068960"/>
            <a:ext cx="6120680" cy="720080"/>
          </a:xfrm>
        </p:spPr>
        <p:txBody>
          <a:bodyPr>
            <a:normAutofit/>
          </a:bodyPr>
          <a:lstStyle>
            <a:lvl1pPr marL="0" indent="0" algn="l">
              <a:buNone/>
              <a:defRPr sz="2000" i="1">
                <a:solidFill>
                  <a:srgbClr val="16C3DA"/>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MX" dirty="0"/>
          </a:p>
        </p:txBody>
      </p:sp>
      <p:pic>
        <p:nvPicPr>
          <p:cNvPr id="9" name="8 Imagen" descr="Logo INSP.gif"/>
          <p:cNvPicPr>
            <a:picLocks noChangeAspect="1"/>
          </p:cNvPicPr>
          <p:nvPr userDrawn="1"/>
        </p:nvPicPr>
        <p:blipFill>
          <a:blip r:embed="rId4" cstate="print"/>
          <a:stretch>
            <a:fillRect/>
          </a:stretch>
        </p:blipFill>
        <p:spPr>
          <a:xfrm>
            <a:off x="395537" y="188642"/>
            <a:ext cx="2088231" cy="686434"/>
          </a:xfrm>
          <a:prstGeom prst="rect">
            <a:avLst/>
          </a:prstGeom>
        </p:spPr>
      </p:pic>
      <p:pic>
        <p:nvPicPr>
          <p:cNvPr id="10" name="9 Imagen" descr="logo CIEE.jpg"/>
          <p:cNvPicPr>
            <a:picLocks noChangeAspect="1"/>
          </p:cNvPicPr>
          <p:nvPr userDrawn="1"/>
        </p:nvPicPr>
        <p:blipFill>
          <a:blip r:embed="rId5" cstate="print"/>
          <a:stretch>
            <a:fillRect/>
          </a:stretch>
        </p:blipFill>
        <p:spPr>
          <a:xfrm>
            <a:off x="2771800" y="188640"/>
            <a:ext cx="864096" cy="6664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C4EFA9A-DB0E-4DFD-90BB-AEF98A2D6929}" type="datetimeFigureOut">
              <a:rPr lang="es-MX" smtClean="0"/>
              <a:t>22/09/2014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F8458B0-53F1-4455-A2FA-4C7B1E35B1B4}" type="slidenum">
              <a:rPr lang="es-MX" smtClean="0"/>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C4EFA9A-DB0E-4DFD-90BB-AEF98A2D6929}" type="datetimeFigureOut">
              <a:rPr lang="es-MX" smtClean="0"/>
              <a:t>22/09/2014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F8458B0-53F1-4455-A2FA-4C7B1E35B1B4}" type="slidenum">
              <a:rPr lang="es-MX" smtClean="0"/>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17365F"/>
                </a:solidFill>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lvl1pPr>
              <a:defRPr>
                <a:solidFill>
                  <a:srgbClr val="17365F"/>
                </a:solidFill>
              </a:defRPr>
            </a:lvl1pPr>
            <a:lvl2pPr>
              <a:defRPr>
                <a:solidFill>
                  <a:srgbClr val="17365F"/>
                </a:solidFill>
              </a:defRPr>
            </a:lvl2pPr>
            <a:lvl3pPr>
              <a:defRPr>
                <a:solidFill>
                  <a:srgbClr val="17365F"/>
                </a:solidFill>
              </a:defRPr>
            </a:lvl3pPr>
            <a:lvl4pPr>
              <a:defRPr>
                <a:solidFill>
                  <a:srgbClr val="17365F"/>
                </a:solidFill>
              </a:defRPr>
            </a:lvl4pPr>
            <a:lvl5pPr>
              <a:defRPr>
                <a:solidFill>
                  <a:srgbClr val="17365F"/>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p:txBody>
          <a:bodyPr/>
          <a:lstStyle/>
          <a:p>
            <a:fld id="{AC4EFA9A-DB0E-4DFD-90BB-AEF98A2D6929}" type="datetimeFigureOut">
              <a:rPr lang="es-MX" smtClean="0"/>
              <a:t>22/09/2014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F8458B0-53F1-4455-A2FA-4C7B1E35B1B4}" type="slidenum">
              <a:rPr lang="es-MX" smtClean="0"/>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3933056"/>
            <a:ext cx="7772400" cy="473844"/>
          </a:xfrm>
        </p:spPr>
        <p:txBody>
          <a:bodyPr anchor="b"/>
          <a:lstStyle>
            <a:lvl1pPr marL="0" indent="0">
              <a:buNone/>
              <a:defRPr sz="2000" i="1">
                <a:solidFill>
                  <a:schemeClr val="accent6">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3 Marcador de fecha"/>
          <p:cNvSpPr>
            <a:spLocks noGrp="1"/>
          </p:cNvSpPr>
          <p:nvPr>
            <p:ph type="dt" sz="half" idx="10"/>
          </p:nvPr>
        </p:nvSpPr>
        <p:spPr/>
        <p:txBody>
          <a:bodyPr/>
          <a:lstStyle/>
          <a:p>
            <a:fld id="{AC4EFA9A-DB0E-4DFD-90BB-AEF98A2D6929}" type="datetimeFigureOut">
              <a:rPr lang="es-MX" smtClean="0"/>
              <a:t>22/09/2014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CF8458B0-53F1-4455-A2FA-4C7B1E35B1B4}" type="slidenum">
              <a:rPr lang="es-MX" smtClean="0"/>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C4EFA9A-DB0E-4DFD-90BB-AEF98A2D6929}" type="datetimeFigureOut">
              <a:rPr lang="es-MX" smtClean="0"/>
              <a:t>22/09/2014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F8458B0-53F1-4455-A2FA-4C7B1E35B1B4}" type="slidenum">
              <a:rPr lang="es-MX" smtClean="0"/>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C4EFA9A-DB0E-4DFD-90BB-AEF98A2D6929}" type="datetimeFigureOut">
              <a:rPr lang="es-MX" smtClean="0"/>
              <a:t>22/09/2014</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CF8458B0-53F1-4455-A2FA-4C7B1E35B1B4}" type="slidenum">
              <a:rPr lang="es-MX" smtClean="0"/>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C4EFA9A-DB0E-4DFD-90BB-AEF98A2D6929}" type="datetimeFigureOut">
              <a:rPr lang="es-MX" smtClean="0"/>
              <a:t>22/09/2014</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CF8458B0-53F1-4455-A2FA-4C7B1E35B1B4}" type="slidenum">
              <a:rPr lang="es-MX" smtClean="0"/>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4EFA9A-DB0E-4DFD-90BB-AEF98A2D6929}" type="datetimeFigureOut">
              <a:rPr lang="es-MX" smtClean="0"/>
              <a:t>22/09/2014</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CF8458B0-53F1-4455-A2FA-4C7B1E35B1B4}" type="slidenum">
              <a:rPr lang="es-MX" smtClean="0"/>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4EFA9A-DB0E-4DFD-90BB-AEF98A2D6929}" type="datetimeFigureOut">
              <a:rPr lang="es-MX" smtClean="0"/>
              <a:t>22/09/2014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F8458B0-53F1-4455-A2FA-4C7B1E35B1B4}" type="slidenum">
              <a:rPr lang="es-MX" smtClean="0"/>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4EFA9A-DB0E-4DFD-90BB-AEF98A2D6929}" type="datetimeFigureOut">
              <a:rPr lang="es-MX" smtClean="0"/>
              <a:t>22/09/2014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CF8458B0-53F1-4455-A2FA-4C7B1E35B1B4}" type="slidenum">
              <a:rPr lang="es-MX" smtClean="0"/>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gif"/><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14 Imagen" descr="footer diapositiva ppt.png"/>
          <p:cNvPicPr>
            <a:picLocks noChangeAspect="1"/>
          </p:cNvPicPr>
          <p:nvPr userDrawn="1"/>
        </p:nvPicPr>
        <p:blipFill>
          <a:blip r:embed="rId13" cstate="print"/>
          <a:stretch>
            <a:fillRect/>
          </a:stretch>
        </p:blipFill>
        <p:spPr>
          <a:xfrm>
            <a:off x="0" y="6438518"/>
            <a:ext cx="9144000" cy="419482"/>
          </a:xfrm>
          <a:prstGeom prst="rect">
            <a:avLst/>
          </a:prstGeom>
        </p:spPr>
      </p:pic>
      <p:sp>
        <p:nvSpPr>
          <p:cNvPr id="4" name="3 Marcador de fecha"/>
          <p:cNvSpPr>
            <a:spLocks noGrp="1"/>
          </p:cNvSpPr>
          <p:nvPr>
            <p:ph type="dt" sz="half" idx="2"/>
          </p:nvPr>
        </p:nvSpPr>
        <p:spPr>
          <a:xfrm>
            <a:off x="827584" y="6453336"/>
            <a:ext cx="2133600" cy="365125"/>
          </a:xfrm>
          <a:prstGeom prst="rect">
            <a:avLst/>
          </a:prstGeom>
        </p:spPr>
        <p:txBody>
          <a:bodyPr vert="horz" lIns="91440" tIns="45720" rIns="91440" bIns="45720" rtlCol="0" anchor="ctr"/>
          <a:lstStyle>
            <a:lvl1pPr algn="l">
              <a:defRPr sz="1200">
                <a:solidFill>
                  <a:schemeClr val="bg1"/>
                </a:solidFill>
                <a:latin typeface="Trebuchet MS" pitchFamily="34" charset="0"/>
              </a:defRPr>
            </a:lvl1pPr>
          </a:lstStyle>
          <a:p>
            <a:fld id="{AC4EFA9A-DB0E-4DFD-90BB-AEF98A2D6929}" type="datetimeFigureOut">
              <a:rPr lang="es-MX" smtClean="0"/>
              <a:pPr/>
              <a:t>22/09/2014</a:t>
            </a:fld>
            <a:endParaRPr lang="es-MX" dirty="0"/>
          </a:p>
        </p:txBody>
      </p:sp>
      <p:sp>
        <p:nvSpPr>
          <p:cNvPr id="5" name="4 Marcador de pie de página"/>
          <p:cNvSpPr>
            <a:spLocks noGrp="1"/>
          </p:cNvSpPr>
          <p:nvPr>
            <p:ph type="ftr" sz="quarter" idx="3"/>
          </p:nvPr>
        </p:nvSpPr>
        <p:spPr>
          <a:xfrm>
            <a:off x="3124200" y="6453336"/>
            <a:ext cx="2895600" cy="365125"/>
          </a:xfrm>
          <a:prstGeom prst="rect">
            <a:avLst/>
          </a:prstGeom>
        </p:spPr>
        <p:txBody>
          <a:bodyPr vert="horz" lIns="91440" tIns="45720" rIns="91440" bIns="45720" rtlCol="0" anchor="ctr"/>
          <a:lstStyle>
            <a:lvl1pPr algn="ctr">
              <a:defRPr sz="1200">
                <a:solidFill>
                  <a:schemeClr val="bg1"/>
                </a:solidFill>
                <a:latin typeface="Trebuchet MS" pitchFamily="34" charset="0"/>
              </a:defRPr>
            </a:lvl1pPr>
          </a:lstStyle>
          <a:p>
            <a:endParaRPr lang="es-MX" dirty="0"/>
          </a:p>
        </p:txBody>
      </p:sp>
      <p:sp>
        <p:nvSpPr>
          <p:cNvPr id="6" name="5 Marcador de número de diapositiva"/>
          <p:cNvSpPr>
            <a:spLocks noGrp="1"/>
          </p:cNvSpPr>
          <p:nvPr>
            <p:ph type="sldNum" sz="quarter" idx="4"/>
          </p:nvPr>
        </p:nvSpPr>
        <p:spPr>
          <a:xfrm>
            <a:off x="6553200" y="6453336"/>
            <a:ext cx="2133600" cy="365125"/>
          </a:xfrm>
          <a:prstGeom prst="rect">
            <a:avLst/>
          </a:prstGeom>
        </p:spPr>
        <p:txBody>
          <a:bodyPr vert="horz" lIns="91440" tIns="45720" rIns="91440" bIns="45720" rtlCol="0" anchor="ctr"/>
          <a:lstStyle>
            <a:lvl1pPr algn="r">
              <a:defRPr sz="1200">
                <a:solidFill>
                  <a:schemeClr val="bg1"/>
                </a:solidFill>
                <a:latin typeface="Trebuchet MS" pitchFamily="34" charset="0"/>
              </a:defRPr>
            </a:lvl1pPr>
          </a:lstStyle>
          <a:p>
            <a:fld id="{CF8458B0-53F1-4455-A2FA-4C7B1E35B1B4}" type="slidenum">
              <a:rPr lang="es-MX" smtClean="0"/>
              <a:pPr/>
              <a:t>‹Nº›</a:t>
            </a:fld>
            <a:endParaRPr lang="es-MX" dirty="0"/>
          </a:p>
        </p:txBody>
      </p:sp>
      <p:pic>
        <p:nvPicPr>
          <p:cNvPr id="14" name="13 Imagen" descr="Logo CIEE sencillo fondo oscuro.png"/>
          <p:cNvPicPr>
            <a:picLocks noChangeAspect="1"/>
          </p:cNvPicPr>
          <p:nvPr userDrawn="1"/>
        </p:nvPicPr>
        <p:blipFill>
          <a:blip r:embed="rId14" cstate="print"/>
          <a:stretch>
            <a:fillRect/>
          </a:stretch>
        </p:blipFill>
        <p:spPr>
          <a:xfrm>
            <a:off x="57764" y="6485504"/>
            <a:ext cx="481788" cy="327872"/>
          </a:xfrm>
          <a:prstGeom prst="rect">
            <a:avLst/>
          </a:prstGeom>
        </p:spPr>
      </p:pic>
      <p:pic>
        <p:nvPicPr>
          <p:cNvPr id="16" name="15 Imagen" descr="esquinero transparencia morelos.png"/>
          <p:cNvPicPr>
            <a:picLocks noChangeAspect="1"/>
          </p:cNvPicPr>
          <p:nvPr userDrawn="1"/>
        </p:nvPicPr>
        <p:blipFill>
          <a:blip r:embed="rId15" cstate="print"/>
          <a:srcRect l="9649" b="30050"/>
          <a:stretch>
            <a:fillRect/>
          </a:stretch>
        </p:blipFill>
        <p:spPr>
          <a:xfrm>
            <a:off x="6009008" y="0"/>
            <a:ext cx="3134991" cy="3140968"/>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tx2">
              <a:lumMod val="7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SzPct val="75000"/>
        <a:buFontTx/>
        <a:buBlip>
          <a:blip r:embed="rId16"/>
        </a:buBlip>
        <a:defRPr sz="2800" kern="1200">
          <a:solidFill>
            <a:schemeClr val="accent5">
              <a:lumMod val="50000"/>
            </a:schemeClr>
          </a:solidFill>
          <a:latin typeface="Trebuchet MS" pitchFamily="34" charset="0"/>
          <a:ea typeface="+mn-ea"/>
          <a:cs typeface="+mn-cs"/>
        </a:defRPr>
      </a:lvl1pPr>
      <a:lvl2pPr marL="742950" indent="-285750" algn="l" defTabSz="914400" rtl="0" eaLnBrk="1" latinLnBrk="0" hangingPunct="1">
        <a:spcBef>
          <a:spcPct val="20000"/>
        </a:spcBef>
        <a:buSzPct val="63000"/>
        <a:buFontTx/>
        <a:buBlip>
          <a:blip r:embed="rId17"/>
        </a:buBlip>
        <a:defRPr sz="2400" kern="1200">
          <a:solidFill>
            <a:schemeClr val="accent5">
              <a:lumMod val="50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hyperlink" Target="mailto:jpgutier@correo.insp.m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55776" y="2272804"/>
            <a:ext cx="6441743" cy="23083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3600" b="1" dirty="0" smtClean="0">
                <a:solidFill>
                  <a:schemeClr val="accent6">
                    <a:lumMod val="75000"/>
                  </a:schemeClr>
                </a:solidFill>
                <a:latin typeface="Calibri" pitchFamily="34" charset="0"/>
                <a:cs typeface="Calibri" pitchFamily="34" charset="0"/>
              </a:rPr>
              <a:t>Evaluación de Procesos y Desempeño del Fondo para la Infraestructura Social Estatal (FISE) en Morelos: 2013</a:t>
            </a:r>
            <a:endParaRPr lang="es-MX" sz="3600" b="1" dirty="0">
              <a:solidFill>
                <a:schemeClr val="accent6">
                  <a:lumMod val="75000"/>
                </a:schemeClr>
              </a:solidFill>
              <a:latin typeface="Calibri" pitchFamily="34" charset="0"/>
              <a:cs typeface="Calibri" pitchFamily="34" charset="0"/>
            </a:endParaRPr>
          </a:p>
        </p:txBody>
      </p:sp>
      <p:pic>
        <p:nvPicPr>
          <p:cNvPr id="3" name="Imagen 2"/>
          <p:cNvPicPr>
            <a:picLocks noChangeAspect="1"/>
          </p:cNvPicPr>
          <p:nvPr/>
        </p:nvPicPr>
        <p:blipFill>
          <a:blip r:embed="rId2"/>
          <a:stretch>
            <a:fillRect/>
          </a:stretch>
        </p:blipFill>
        <p:spPr>
          <a:xfrm>
            <a:off x="251520" y="2996952"/>
            <a:ext cx="1728192" cy="1354667"/>
          </a:xfrm>
          <a:prstGeom prst="rect">
            <a:avLst/>
          </a:prstGeom>
        </p:spPr>
      </p:pic>
      <p:sp>
        <p:nvSpPr>
          <p:cNvPr id="4" name="3 CuadroTexto"/>
          <p:cNvSpPr txBox="1"/>
          <p:nvPr/>
        </p:nvSpPr>
        <p:spPr>
          <a:xfrm>
            <a:off x="395536" y="5097958"/>
            <a:ext cx="8352928" cy="923330"/>
          </a:xfrm>
          <a:prstGeom prst="rect">
            <a:avLst/>
          </a:prstGeom>
          <a:noFill/>
        </p:spPr>
        <p:txBody>
          <a:bodyPr wrap="square" rtlCol="0">
            <a:spAutoFit/>
          </a:bodyPr>
          <a:lstStyle/>
          <a:p>
            <a:r>
              <a:rPr lang="es-MX" b="1" dirty="0"/>
              <a:t>Las conclusiones y recomendaciones que se presentan en este documento son producto de la reflexión de los investigadores que lo realizaron, y no representa necesariamente la posición del </a:t>
            </a:r>
            <a:r>
              <a:rPr lang="es-MX" b="1" dirty="0" err="1"/>
              <a:t>INSP</a:t>
            </a:r>
            <a:r>
              <a:rPr lang="es-MX" b="1" dirty="0"/>
              <a:t> o del Gobierno de Morelos</a:t>
            </a:r>
          </a:p>
        </p:txBody>
      </p:sp>
    </p:spTree>
    <p:extLst>
      <p:ext uri="{BB962C8B-B14F-4D97-AF65-F5344CB8AC3E}">
        <p14:creationId xmlns:p14="http://schemas.microsoft.com/office/powerpoint/2010/main" val="3539773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274638"/>
            <a:ext cx="8229600" cy="1143000"/>
          </a:xfrm>
        </p:spPr>
        <p:txBody>
          <a:bodyPr/>
          <a:lstStyle/>
          <a:p>
            <a:pPr algn="ctr"/>
            <a:r>
              <a:rPr lang="es-MX" sz="3400" b="1" dirty="0" smtClean="0">
                <a:solidFill>
                  <a:srgbClr val="002060"/>
                </a:solidFill>
                <a:latin typeface="Calibri" pitchFamily="34" charset="0"/>
                <a:cs typeface="Calibri" pitchFamily="34" charset="0"/>
              </a:rPr>
              <a:t>Estrategia general de la evaluación</a:t>
            </a:r>
            <a:endParaRPr lang="es-ES" sz="3400" b="1" dirty="0"/>
          </a:p>
        </p:txBody>
      </p:sp>
      <p:cxnSp>
        <p:nvCxnSpPr>
          <p:cNvPr id="8" name="15 Conector recto"/>
          <p:cNvCxnSpPr/>
          <p:nvPr/>
        </p:nvCxnSpPr>
        <p:spPr>
          <a:xfrm flipV="1">
            <a:off x="395536" y="1196752"/>
            <a:ext cx="8373616" cy="7200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2" name="1 Diagrama"/>
          <p:cNvGraphicFramePr/>
          <p:nvPr>
            <p:extLst>
              <p:ext uri="{D42A27DB-BD31-4B8C-83A1-F6EECF244321}">
                <p14:modId xmlns:p14="http://schemas.microsoft.com/office/powerpoint/2010/main" val="939162187"/>
              </p:ext>
            </p:extLst>
          </p:nvPr>
        </p:nvGraphicFramePr>
        <p:xfrm>
          <a:off x="395536" y="1556792"/>
          <a:ext cx="837361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475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59033" y="144016"/>
            <a:ext cx="8558645" cy="620688"/>
          </a:xfrm>
        </p:spPr>
        <p:txBody>
          <a:bodyPr/>
          <a:lstStyle/>
          <a:p>
            <a:pPr algn="ctr"/>
            <a:r>
              <a:rPr lang="es-MX" sz="2800" b="1" dirty="0" smtClean="0">
                <a:solidFill>
                  <a:srgbClr val="002060"/>
                </a:solidFill>
                <a:latin typeface="Calibri" pitchFamily="34" charset="0"/>
                <a:cs typeface="Calibri" pitchFamily="34" charset="0"/>
              </a:rPr>
              <a:t>Descripción de procesos FISE</a:t>
            </a:r>
            <a:endParaRPr lang="es-MX" sz="2800" b="1" dirty="0">
              <a:solidFill>
                <a:srgbClr val="002060"/>
              </a:solidFill>
              <a:latin typeface="Calibri" pitchFamily="34" charset="0"/>
              <a:cs typeface="Calibri" pitchFamily="34" charset="0"/>
            </a:endParaRPr>
          </a:p>
        </p:txBody>
      </p:sp>
      <p:grpSp>
        <p:nvGrpSpPr>
          <p:cNvPr id="3" name="Agrupar 2"/>
          <p:cNvGrpSpPr/>
          <p:nvPr/>
        </p:nvGrpSpPr>
        <p:grpSpPr>
          <a:xfrm>
            <a:off x="323528" y="764704"/>
            <a:ext cx="8496944" cy="45719"/>
            <a:chOff x="457200" y="1310726"/>
            <a:chExt cx="7462312" cy="79616"/>
          </a:xfrm>
        </p:grpSpPr>
        <p:cxnSp>
          <p:nvCxnSpPr>
            <p:cNvPr id="6" name="9 Conector recto"/>
            <p:cNvCxnSpPr/>
            <p:nvPr/>
          </p:nvCxnSpPr>
          <p:spPr>
            <a:xfrm>
              <a:off x="457200" y="1390342"/>
              <a:ext cx="746004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7" name="15 Conector recto"/>
            <p:cNvCxnSpPr/>
            <p:nvPr/>
          </p:nvCxnSpPr>
          <p:spPr>
            <a:xfrm>
              <a:off x="459472"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175"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26115" y="908720"/>
            <a:ext cx="8494357" cy="5328591"/>
          </a:xfrm>
          <a:prstGeom prst="rect">
            <a:avLst/>
          </a:prstGeom>
          <a:noFill/>
          <a:ln>
            <a:noFill/>
          </a:ln>
          <a:effectLst/>
          <a:extLst/>
        </p:spPr>
      </p:pic>
    </p:spTree>
    <p:extLst>
      <p:ext uri="{BB962C8B-B14F-4D97-AF65-F5344CB8AC3E}">
        <p14:creationId xmlns:p14="http://schemas.microsoft.com/office/powerpoint/2010/main" val="476002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sz="2800" b="1" dirty="0" smtClean="0">
                <a:latin typeface="Calibri" pitchFamily="34" charset="0"/>
                <a:cs typeface="Calibri" pitchFamily="34" charset="0"/>
              </a:rPr>
              <a:t>Matriz de Indicadores para Resultados 2013</a:t>
            </a:r>
            <a:endParaRPr lang="es-ES" sz="2800" b="1" dirty="0">
              <a:solidFill>
                <a:srgbClr val="E46C0A"/>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47771882"/>
              </p:ext>
            </p:extLst>
          </p:nvPr>
        </p:nvGraphicFramePr>
        <p:xfrm>
          <a:off x="211132" y="1772816"/>
          <a:ext cx="8785672" cy="2576084"/>
        </p:xfrm>
        <a:graphic>
          <a:graphicData uri="http://schemas.openxmlformats.org/drawingml/2006/table">
            <a:tbl>
              <a:tblPr firstRow="1" bandRow="1">
                <a:tableStyleId>{5C22544A-7EE6-4342-B048-85BDC9FD1C3A}</a:tableStyleId>
              </a:tblPr>
              <a:tblGrid>
                <a:gridCol w="2857487"/>
                <a:gridCol w="2327785"/>
                <a:gridCol w="3600400"/>
              </a:tblGrid>
              <a:tr h="485822">
                <a:tc>
                  <a:txBody>
                    <a:bodyPr/>
                    <a:lstStyle/>
                    <a:p>
                      <a:pPr>
                        <a:lnSpc>
                          <a:spcPct val="115000"/>
                        </a:lnSpc>
                        <a:spcAft>
                          <a:spcPts val="0"/>
                        </a:spcAft>
                      </a:pPr>
                      <a:r>
                        <a:rPr lang="es-MX" sz="1400" b="1" dirty="0">
                          <a:solidFill>
                            <a:srgbClr val="FFFFFF"/>
                          </a:solidFill>
                          <a:effectLst/>
                          <a:latin typeface="Calibri"/>
                          <a:ea typeface="Times New Roman"/>
                          <a:cs typeface="Calibri"/>
                        </a:rPr>
                        <a:t>Resumen Narrativo</a:t>
                      </a:r>
                      <a:endParaRPr lang="es-ES_tradnl" sz="1400" dirty="0">
                        <a:effectLst/>
                        <a:latin typeface="Calibri"/>
                        <a:ea typeface="Calibri"/>
                        <a:cs typeface="Calibri"/>
                      </a:endParaRPr>
                    </a:p>
                  </a:txBody>
                  <a:tcPr marL="44450" marR="44450" marT="0" marB="0" anchor="ctr"/>
                </a:tc>
                <a:tc>
                  <a:txBody>
                    <a:bodyPr/>
                    <a:lstStyle/>
                    <a:p>
                      <a:pPr algn="ctr">
                        <a:lnSpc>
                          <a:spcPct val="115000"/>
                        </a:lnSpc>
                        <a:spcAft>
                          <a:spcPts val="0"/>
                        </a:spcAft>
                      </a:pPr>
                      <a:r>
                        <a:rPr lang="es-MX" sz="1400" b="1" dirty="0">
                          <a:solidFill>
                            <a:srgbClr val="FFFFFF"/>
                          </a:solidFill>
                          <a:effectLst/>
                          <a:latin typeface="Calibri"/>
                          <a:ea typeface="Times New Roman"/>
                          <a:cs typeface="Calibri"/>
                        </a:rPr>
                        <a:t>Nombre del Indicador</a:t>
                      </a:r>
                      <a:endParaRPr lang="es-ES_tradnl" sz="1400" dirty="0">
                        <a:effectLst/>
                        <a:latin typeface="Calibri"/>
                        <a:ea typeface="Calibri"/>
                        <a:cs typeface="Calibri"/>
                      </a:endParaRPr>
                    </a:p>
                  </a:txBody>
                  <a:tcPr marL="44450" marR="44450" marT="0" marB="0" anchor="ctr"/>
                </a:tc>
                <a:tc>
                  <a:txBody>
                    <a:bodyPr/>
                    <a:lstStyle/>
                    <a:p>
                      <a:pPr algn="ctr" fontAlgn="ctr"/>
                      <a:r>
                        <a:rPr lang="es-ES" sz="1400" b="1" i="0" u="none" strike="noStrike" dirty="0">
                          <a:solidFill>
                            <a:schemeClr val="bg1"/>
                          </a:solidFill>
                          <a:effectLst/>
                          <a:latin typeface="Calibri"/>
                          <a:cs typeface="Calibri"/>
                        </a:rPr>
                        <a:t>Método de Cálculo</a:t>
                      </a:r>
                    </a:p>
                  </a:txBody>
                  <a:tcPr marL="12700" marR="12700" marT="12700" marB="0" anchor="ctr"/>
                </a:tc>
              </a:tr>
              <a:tr h="324291">
                <a:tc gridSpan="2">
                  <a:txBody>
                    <a:bodyPr/>
                    <a:lstStyle/>
                    <a:p>
                      <a:pPr>
                        <a:lnSpc>
                          <a:spcPct val="115000"/>
                        </a:lnSpc>
                        <a:spcAft>
                          <a:spcPts val="0"/>
                        </a:spcAft>
                      </a:pPr>
                      <a:r>
                        <a:rPr lang="es-MX" sz="1400" b="1" dirty="0" smtClean="0">
                          <a:solidFill>
                            <a:srgbClr val="000000"/>
                          </a:solidFill>
                          <a:effectLst/>
                          <a:latin typeface="Calibri"/>
                          <a:ea typeface="Calibri"/>
                          <a:cs typeface="Calibri"/>
                        </a:rPr>
                        <a:t>Componente</a:t>
                      </a:r>
                      <a:endParaRPr lang="es-ES_tradnl" sz="1400" dirty="0">
                        <a:effectLst/>
                        <a:latin typeface="Calibri"/>
                        <a:ea typeface="Calibri"/>
                        <a:cs typeface="Calibri"/>
                      </a:endParaRPr>
                    </a:p>
                  </a:txBody>
                  <a:tcPr marL="44450" marR="44450" marT="0" marB="0" anchor="ctr">
                    <a:solidFill>
                      <a:srgbClr val="D9D9D9"/>
                    </a:solidFill>
                  </a:tcPr>
                </a:tc>
                <a:tc hMerge="1">
                  <a:txBody>
                    <a:bodyPr/>
                    <a:lstStyle/>
                    <a:p>
                      <a:endParaRPr lang="es-ES"/>
                    </a:p>
                  </a:txBody>
                  <a:tcPr/>
                </a:tc>
                <a:tc>
                  <a:txBody>
                    <a:bodyPr/>
                    <a:lstStyle/>
                    <a:p>
                      <a:pPr>
                        <a:lnSpc>
                          <a:spcPct val="115000"/>
                        </a:lnSpc>
                        <a:spcAft>
                          <a:spcPts val="0"/>
                        </a:spcAft>
                      </a:pPr>
                      <a:r>
                        <a:rPr lang="es-MX" sz="1400" b="1" dirty="0">
                          <a:solidFill>
                            <a:srgbClr val="000000"/>
                          </a:solidFill>
                          <a:effectLst/>
                          <a:latin typeface="Calibri"/>
                          <a:ea typeface="Times New Roman"/>
                          <a:cs typeface="Calibri"/>
                        </a:rPr>
                        <a:t> </a:t>
                      </a:r>
                      <a:endParaRPr lang="es-ES_tradnl" sz="1400" dirty="0">
                        <a:effectLst/>
                        <a:latin typeface="Calibri"/>
                        <a:ea typeface="Calibri"/>
                        <a:cs typeface="Calibri"/>
                      </a:endParaRPr>
                    </a:p>
                  </a:txBody>
                  <a:tcPr marL="44450" marR="44450" marT="0" marB="0" anchor="ctr">
                    <a:solidFill>
                      <a:srgbClr val="D9D9D9"/>
                    </a:solidFill>
                  </a:tcPr>
                </a:tc>
              </a:tr>
              <a:tr h="1765971">
                <a:tc>
                  <a:txBody>
                    <a:bodyPr/>
                    <a:lstStyle/>
                    <a:p>
                      <a:pPr>
                        <a:lnSpc>
                          <a:spcPct val="115000"/>
                        </a:lnSpc>
                        <a:spcAft>
                          <a:spcPts val="0"/>
                        </a:spcAft>
                      </a:pPr>
                      <a:r>
                        <a:rPr lang="es-MX" sz="1400" dirty="0" smtClean="0">
                          <a:solidFill>
                            <a:srgbClr val="000000"/>
                          </a:solidFill>
                          <a:effectLst/>
                          <a:latin typeface="Calibri"/>
                          <a:ea typeface="Calibri"/>
                          <a:cs typeface="Calibri"/>
                        </a:rPr>
                        <a:t>No</a:t>
                      </a:r>
                      <a:r>
                        <a:rPr lang="es-MX" sz="1400" baseline="0" dirty="0" smtClean="0">
                          <a:solidFill>
                            <a:srgbClr val="000000"/>
                          </a:solidFill>
                          <a:effectLst/>
                          <a:latin typeface="Calibri"/>
                          <a:ea typeface="Calibri"/>
                          <a:cs typeface="Calibri"/>
                        </a:rPr>
                        <a:t> determinado.</a:t>
                      </a:r>
                      <a:endParaRPr lang="es-ES_tradnl" sz="1400" dirty="0">
                        <a:effectLst/>
                        <a:latin typeface="Calibri"/>
                        <a:ea typeface="Calibri"/>
                        <a:cs typeface="Calibri"/>
                      </a:endParaRPr>
                    </a:p>
                  </a:txBody>
                  <a:tcPr marL="44450" marR="44450" marT="0" marB="0" anchor="ctr"/>
                </a:tc>
                <a:tc>
                  <a:txBody>
                    <a:bodyPr/>
                    <a:lstStyle/>
                    <a:p>
                      <a:pPr>
                        <a:lnSpc>
                          <a:spcPct val="115000"/>
                        </a:lnSpc>
                        <a:spcAft>
                          <a:spcPts val="0"/>
                        </a:spcAft>
                      </a:pPr>
                      <a:r>
                        <a:rPr lang="es-MX" sz="1400" kern="1200" dirty="0" smtClean="0">
                          <a:solidFill>
                            <a:schemeClr val="dk1"/>
                          </a:solidFill>
                          <a:effectLst/>
                          <a:latin typeface="Calibri" pitchFamily="34" charset="0"/>
                          <a:ea typeface="+mn-ea"/>
                          <a:cs typeface="Calibri" pitchFamily="34" charset="0"/>
                        </a:rPr>
                        <a:t>Porcentaje de recursos del Fondo de Aportaciones para la Infraestructura Social Estatal (FISE) invertidos en acciones de beneficio regional o intermunicipal.</a:t>
                      </a:r>
                      <a:endParaRPr lang="es-ES_tradnl" sz="1400" b="0" dirty="0">
                        <a:effectLst/>
                        <a:latin typeface="Calibri" pitchFamily="34" charset="0"/>
                        <a:ea typeface="Calibri"/>
                        <a:cs typeface="Calibri" pitchFamily="34" charset="0"/>
                      </a:endParaRPr>
                    </a:p>
                  </a:txBody>
                  <a:tcPr marL="44450" marR="44450" marT="0" marB="0" anchor="ctr"/>
                </a:tc>
                <a:tc>
                  <a:txBody>
                    <a:bodyPr/>
                    <a:lstStyle/>
                    <a:p>
                      <a:pPr algn="l" fontAlgn="ctr"/>
                      <a:r>
                        <a:rPr lang="es-MX" sz="1400" kern="1200" dirty="0" smtClean="0">
                          <a:solidFill>
                            <a:schemeClr val="dk1"/>
                          </a:solidFill>
                          <a:effectLst/>
                          <a:latin typeface="Calibri" pitchFamily="34" charset="0"/>
                          <a:ea typeface="+mn-ea"/>
                          <a:cs typeface="Calibri" pitchFamily="34" charset="0"/>
                        </a:rPr>
                        <a:t>(Recursos del FISE del Estado invertidos en acciones que beneficien a más de un municipio en el año/Recursos del FISE ministrados al Estado en el año)*100</a:t>
                      </a:r>
                      <a:endParaRPr lang="es-ES" sz="1400" b="0" i="0" u="none" strike="noStrike" dirty="0">
                        <a:solidFill>
                          <a:srgbClr val="000000"/>
                        </a:solidFill>
                        <a:effectLst/>
                        <a:latin typeface="Calibri" pitchFamily="34" charset="0"/>
                        <a:cs typeface="Calibri" pitchFamily="34" charset="0"/>
                      </a:endParaRPr>
                    </a:p>
                  </a:txBody>
                  <a:tcPr marL="12700" marR="12700" marT="12700" marB="0" anchor="ctr"/>
                </a:tc>
              </a:tr>
            </a:tbl>
          </a:graphicData>
        </a:graphic>
      </p:graphicFrame>
      <p:cxnSp>
        <p:nvCxnSpPr>
          <p:cNvPr id="6" name="15 Conector recto"/>
          <p:cNvCxnSpPr/>
          <p:nvPr/>
        </p:nvCxnSpPr>
        <p:spPr>
          <a:xfrm>
            <a:off x="459472" y="1340768"/>
            <a:ext cx="828899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5" name="4 CuadroTexto"/>
          <p:cNvSpPr txBox="1"/>
          <p:nvPr/>
        </p:nvSpPr>
        <p:spPr>
          <a:xfrm>
            <a:off x="179512" y="4077071"/>
            <a:ext cx="8784976" cy="1754326"/>
          </a:xfrm>
          <a:prstGeom prst="rect">
            <a:avLst/>
          </a:prstGeom>
          <a:noFill/>
        </p:spPr>
        <p:txBody>
          <a:bodyPr wrap="square" rtlCol="0">
            <a:spAutoFit/>
          </a:bodyPr>
          <a:lstStyle/>
          <a:p>
            <a:endParaRPr lang="es-MX" dirty="0" smtClean="0">
              <a:solidFill>
                <a:schemeClr val="tx2"/>
              </a:solidFill>
              <a:latin typeface="Calibri" pitchFamily="34" charset="0"/>
              <a:cs typeface="Calibri" pitchFamily="34" charset="0"/>
            </a:endParaRPr>
          </a:p>
          <a:p>
            <a:endParaRPr lang="es-MX" dirty="0">
              <a:solidFill>
                <a:schemeClr val="tx2"/>
              </a:solidFill>
              <a:latin typeface="Calibri" pitchFamily="34" charset="0"/>
              <a:cs typeface="Calibri" pitchFamily="34" charset="0"/>
            </a:endParaRPr>
          </a:p>
          <a:p>
            <a:endParaRPr lang="es-MX" dirty="0" smtClean="0">
              <a:solidFill>
                <a:schemeClr val="tx2"/>
              </a:solidFill>
              <a:latin typeface="Calibri" pitchFamily="34" charset="0"/>
              <a:cs typeface="Calibri" pitchFamily="34" charset="0"/>
            </a:endParaRPr>
          </a:p>
          <a:p>
            <a:endParaRPr lang="es-MX" dirty="0">
              <a:solidFill>
                <a:schemeClr val="tx2"/>
              </a:solidFill>
              <a:latin typeface="Calibri" pitchFamily="34" charset="0"/>
              <a:cs typeface="Calibri" pitchFamily="34" charset="0"/>
            </a:endParaRPr>
          </a:p>
          <a:p>
            <a:endParaRPr lang="es-MX" dirty="0" smtClean="0">
              <a:solidFill>
                <a:schemeClr val="tx2"/>
              </a:solidFill>
              <a:latin typeface="Calibri" pitchFamily="34" charset="0"/>
              <a:cs typeface="Calibri" pitchFamily="34" charset="0"/>
            </a:endParaRPr>
          </a:p>
          <a:p>
            <a:endParaRPr lang="es-MX" dirty="0">
              <a:solidFill>
                <a:schemeClr val="tx2"/>
              </a:solidFill>
              <a:latin typeface="Calibri" pitchFamily="34" charset="0"/>
              <a:cs typeface="Calibri" pitchFamily="34" charset="0"/>
            </a:endParaRPr>
          </a:p>
        </p:txBody>
      </p:sp>
      <p:sp>
        <p:nvSpPr>
          <p:cNvPr id="7" name="2 Marcador de contenido"/>
          <p:cNvSpPr txBox="1">
            <a:spLocks/>
          </p:cNvSpPr>
          <p:nvPr/>
        </p:nvSpPr>
        <p:spPr>
          <a:xfrm>
            <a:off x="457200" y="4509120"/>
            <a:ext cx="8229600" cy="13222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Tx/>
              <a:buBlip>
                <a:blip r:embed="rId2"/>
              </a:buBlip>
              <a:defRPr sz="2800" kern="1200">
                <a:solidFill>
                  <a:srgbClr val="17365F"/>
                </a:solidFill>
                <a:latin typeface="Trebuchet MS" pitchFamily="34" charset="0"/>
                <a:ea typeface="+mn-ea"/>
                <a:cs typeface="+mn-cs"/>
              </a:defRPr>
            </a:lvl1pPr>
            <a:lvl2pPr marL="742950" indent="-285750" algn="l" defTabSz="914400" rtl="0" eaLnBrk="1" latinLnBrk="0" hangingPunct="1">
              <a:spcBef>
                <a:spcPct val="20000"/>
              </a:spcBef>
              <a:buSzPct val="63000"/>
              <a:buFontTx/>
              <a:buBlip>
                <a:blip r:embed="rId3"/>
              </a:buBlip>
              <a:defRPr sz="2400" kern="1200">
                <a:solidFill>
                  <a:srgbClr val="17365F"/>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17365F"/>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17365F"/>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17365F"/>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MX" sz="1800" dirty="0" smtClean="0">
              <a:solidFill>
                <a:schemeClr val="tx2"/>
              </a:solidFill>
              <a:latin typeface="Calibri" pitchFamily="34" charset="0"/>
              <a:cs typeface="Calibri" pitchFamily="34" charset="0"/>
            </a:endParaRPr>
          </a:p>
          <a:p>
            <a:r>
              <a:rPr lang="es-MX" sz="1800" dirty="0" smtClean="0">
                <a:solidFill>
                  <a:schemeClr val="tx2"/>
                </a:solidFill>
                <a:latin typeface="Calibri" pitchFamily="34" charset="0"/>
                <a:cs typeface="Calibri" pitchFamily="34" charset="0"/>
              </a:rPr>
              <a:t>La Ley de Coordinación Fiscal (para el ejercicio 2014) ya no establece como obligatorio que las obras y acciones de infraestructura financiadas con el Fondo tengan alcance regional o intermunicipal.</a:t>
            </a:r>
          </a:p>
          <a:p>
            <a:endParaRPr lang="es-MX" sz="2200" dirty="0" smtClean="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873954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3560" y="1196752"/>
            <a:ext cx="8208912" cy="1143000"/>
          </a:xfrm>
        </p:spPr>
        <p:txBody>
          <a:bodyPr/>
          <a:lstStyle/>
          <a:p>
            <a:pPr algn="ctr"/>
            <a:r>
              <a:rPr lang="es-MX" b="1" dirty="0">
                <a:solidFill>
                  <a:srgbClr val="002060"/>
                </a:solidFill>
                <a:latin typeface="Calibri" pitchFamily="34" charset="0"/>
                <a:cs typeface="Calibri" pitchFamily="34" charset="0"/>
              </a:rPr>
              <a:t>R</a:t>
            </a:r>
            <a:r>
              <a:rPr lang="es-MX" b="1" dirty="0" smtClean="0">
                <a:solidFill>
                  <a:srgbClr val="002060"/>
                </a:solidFill>
                <a:latin typeface="Calibri" pitchFamily="34" charset="0"/>
                <a:cs typeface="Calibri" pitchFamily="34" charset="0"/>
              </a:rPr>
              <a:t>ecomendaciones</a:t>
            </a:r>
            <a:endParaRPr lang="es-MX" b="1" dirty="0">
              <a:solidFill>
                <a:srgbClr val="002060"/>
              </a:solidFill>
              <a:latin typeface="Calibri" pitchFamily="34" charset="0"/>
              <a:cs typeface="Calibri" pitchFamily="34" charset="0"/>
            </a:endParaRPr>
          </a:p>
        </p:txBody>
      </p:sp>
      <p:cxnSp>
        <p:nvCxnSpPr>
          <p:cNvPr id="16" name="15 Conector recto"/>
          <p:cNvCxnSpPr/>
          <p:nvPr/>
        </p:nvCxnSpPr>
        <p:spPr>
          <a:xfrm>
            <a:off x="827996" y="2564904"/>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 name="1 Rectángulo"/>
          <p:cNvSpPr/>
          <p:nvPr/>
        </p:nvSpPr>
        <p:spPr>
          <a:xfrm>
            <a:off x="380442" y="1484784"/>
            <a:ext cx="7539070" cy="3046988"/>
          </a:xfrm>
          <a:prstGeom prst="rect">
            <a:avLst/>
          </a:prstGeom>
        </p:spPr>
        <p:txBody>
          <a:bodyPr wrap="square">
            <a:spAutoFit/>
          </a:bodyPr>
          <a:lstStyle/>
          <a:p>
            <a:pPr marL="457200" indent="-457200" algn="just">
              <a:buFont typeface="Arial" panose="020B0604020202020204" pitchFamily="34" charset="0"/>
              <a:buChar char="•"/>
            </a:pPr>
            <a:endParaRPr lang="es-MX" sz="2000" dirty="0" smtClean="0">
              <a:solidFill>
                <a:srgbClr val="002060"/>
              </a:solidFill>
            </a:endParaRPr>
          </a:p>
          <a:p>
            <a:pPr algn="just"/>
            <a:endParaRPr lang="es-MX" sz="2400" dirty="0" smtClean="0">
              <a:solidFill>
                <a:srgbClr val="002060"/>
              </a:solidFill>
            </a:endParaRPr>
          </a:p>
          <a:p>
            <a:pPr marL="457200" indent="-457200" algn="just">
              <a:buFont typeface="Arial" panose="020B0604020202020204" pitchFamily="34" charset="0"/>
              <a:buChar char="•"/>
            </a:pPr>
            <a:endParaRPr lang="es-MX" sz="2000" dirty="0">
              <a:solidFill>
                <a:srgbClr val="002060"/>
              </a:solidFill>
            </a:endParaRPr>
          </a:p>
          <a:p>
            <a:pPr marL="457200" indent="-457200" algn="just">
              <a:buFont typeface="Arial" panose="020B0604020202020204" pitchFamily="34" charset="0"/>
              <a:buChar char="•"/>
            </a:pPr>
            <a:endParaRPr lang="es-MX" sz="2000" dirty="0" smtClean="0">
              <a:solidFill>
                <a:srgbClr val="002060"/>
              </a:solidFill>
            </a:endParaRPr>
          </a:p>
          <a:p>
            <a:pPr marL="457200" indent="-457200" algn="just">
              <a:buFont typeface="Arial" panose="020B0604020202020204" pitchFamily="34" charset="0"/>
              <a:buChar char="•"/>
            </a:pPr>
            <a:endParaRPr lang="es-MX" sz="2000" dirty="0" smtClean="0">
              <a:solidFill>
                <a:srgbClr val="002060"/>
              </a:solidFill>
            </a:endParaRPr>
          </a:p>
          <a:p>
            <a:pPr marL="457200" indent="-457200" algn="just">
              <a:buFont typeface="Arial" panose="020B0604020202020204" pitchFamily="34" charset="0"/>
              <a:buChar char="•"/>
            </a:pPr>
            <a:endParaRPr lang="es-MX" sz="2000" dirty="0">
              <a:solidFill>
                <a:srgbClr val="002060"/>
              </a:solidFill>
            </a:endParaRPr>
          </a:p>
          <a:p>
            <a:pPr marL="457200" indent="-457200" algn="just">
              <a:buFont typeface="Arial" panose="020B0604020202020204" pitchFamily="34" charset="0"/>
              <a:buChar char="•"/>
            </a:pPr>
            <a:endParaRPr lang="es-MX" sz="2000" dirty="0" smtClean="0">
              <a:solidFill>
                <a:srgbClr val="002060"/>
              </a:solidFill>
            </a:endParaRPr>
          </a:p>
          <a:p>
            <a:pPr marL="457200" indent="-457200" algn="just">
              <a:buFont typeface="Arial" panose="020B0604020202020204" pitchFamily="34" charset="0"/>
              <a:buChar char="•"/>
            </a:pPr>
            <a:endParaRPr lang="es-MX" sz="2000" dirty="0">
              <a:solidFill>
                <a:srgbClr val="002060"/>
              </a:solidFill>
            </a:endParaRPr>
          </a:p>
          <a:p>
            <a:pPr marL="457200" indent="-457200" algn="just">
              <a:buFont typeface="Arial" panose="020B0604020202020204" pitchFamily="34" charset="0"/>
              <a:buChar char="•"/>
            </a:pPr>
            <a:endParaRPr lang="es-MX" sz="2800" dirty="0">
              <a:solidFill>
                <a:srgbClr val="002060"/>
              </a:solidFill>
            </a:endParaRPr>
          </a:p>
        </p:txBody>
      </p:sp>
      <p:sp>
        <p:nvSpPr>
          <p:cNvPr id="6" name="Subtítulo 4"/>
          <p:cNvSpPr txBox="1">
            <a:spLocks/>
          </p:cNvSpPr>
          <p:nvPr/>
        </p:nvSpPr>
        <p:spPr>
          <a:xfrm>
            <a:off x="1497676" y="3212976"/>
            <a:ext cx="612068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Tx/>
              <a:buBlip>
                <a:blip r:embed="rId2"/>
              </a:buBlip>
              <a:defRPr sz="2800" kern="1200">
                <a:solidFill>
                  <a:srgbClr val="17365F"/>
                </a:solidFill>
                <a:latin typeface="Trebuchet MS" pitchFamily="34" charset="0"/>
                <a:ea typeface="+mn-ea"/>
                <a:cs typeface="+mn-cs"/>
              </a:defRPr>
            </a:lvl1pPr>
            <a:lvl2pPr marL="742950" indent="-285750" algn="l" defTabSz="914400" rtl="0" eaLnBrk="1" latinLnBrk="0" hangingPunct="1">
              <a:spcBef>
                <a:spcPct val="20000"/>
              </a:spcBef>
              <a:buSzPct val="63000"/>
              <a:buFontTx/>
              <a:buBlip>
                <a:blip r:embed="rId3"/>
              </a:buBlip>
              <a:defRPr sz="2400" kern="1200">
                <a:solidFill>
                  <a:srgbClr val="17365F"/>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17365F"/>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17365F"/>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17365F"/>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Char char="•"/>
            </a:pPr>
            <a:r>
              <a:rPr lang="es-ES" sz="2200" b="1" dirty="0" smtClean="0">
                <a:solidFill>
                  <a:srgbClr val="00B050"/>
                </a:solidFill>
                <a:latin typeface="Calibri" pitchFamily="34" charset="0"/>
                <a:cs typeface="Calibri" pitchFamily="34" charset="0"/>
              </a:rPr>
              <a:t>Modificaciones a la normatividad</a:t>
            </a:r>
          </a:p>
        </p:txBody>
      </p:sp>
      <p:sp>
        <p:nvSpPr>
          <p:cNvPr id="7" name="Subtítulo 4"/>
          <p:cNvSpPr txBox="1">
            <a:spLocks/>
          </p:cNvSpPr>
          <p:nvPr/>
        </p:nvSpPr>
        <p:spPr>
          <a:xfrm>
            <a:off x="1497676" y="3966592"/>
            <a:ext cx="6120680" cy="720080"/>
          </a:xfrm>
          <a:prstGeom prst="rect">
            <a:avLst/>
          </a:prstGeom>
        </p:spPr>
        <p:txBody>
          <a:bodyPr vert="horz" lIns="91440" tIns="45720" rIns="91440" bIns="45720" rtlCol="0">
            <a:normAutofit/>
          </a:bodyPr>
          <a:lstStyle>
            <a:lvl1pPr marL="0" indent="0" algn="l" defTabSz="914400" rtl="0" eaLnBrk="1" latinLnBrk="0" hangingPunct="1">
              <a:spcBef>
                <a:spcPct val="20000"/>
              </a:spcBef>
              <a:buSzPct val="75000"/>
              <a:buFontTx/>
              <a:buNone/>
              <a:defRPr sz="2000" i="1" kern="1200">
                <a:solidFill>
                  <a:srgbClr val="16C3DA"/>
                </a:solidFill>
                <a:latin typeface="Trebuchet MS" pitchFamily="34" charset="0"/>
                <a:ea typeface="+mn-ea"/>
                <a:cs typeface="+mn-cs"/>
              </a:defRPr>
            </a:lvl1pPr>
            <a:lvl2pPr marL="457200" indent="0" algn="ctr" defTabSz="914400" rtl="0" eaLnBrk="1" latinLnBrk="0" hangingPunct="1">
              <a:spcBef>
                <a:spcPct val="20000"/>
              </a:spcBef>
              <a:buSzPct val="63000"/>
              <a:buFontTx/>
              <a:buNone/>
              <a:defRPr sz="2400" kern="1200">
                <a:solidFill>
                  <a:schemeClr val="tx1">
                    <a:tint val="75000"/>
                  </a:schemeClr>
                </a:solidFill>
                <a:latin typeface="Trebuchet MS" pitchFamily="34" charset="0"/>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rebuchet MS" pitchFamily="34" charset="0"/>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rebuchet MS" pitchFamily="34" charset="0"/>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rebuchet MS"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ctr">
              <a:buFont typeface="Arial" pitchFamily="34" charset="0"/>
              <a:buChar char="•"/>
            </a:pPr>
            <a:r>
              <a:rPr lang="es-ES" sz="2200" dirty="0" smtClean="0">
                <a:latin typeface="Calibri" pitchFamily="34" charset="0"/>
                <a:cs typeface="Calibri" pitchFamily="34" charset="0"/>
              </a:rPr>
              <a:t>Prácticas administrativas y capacidad de gestión</a:t>
            </a:r>
          </a:p>
        </p:txBody>
      </p:sp>
    </p:spTree>
    <p:extLst>
      <p:ext uri="{BB962C8B-B14F-4D97-AF65-F5344CB8AC3E}">
        <p14:creationId xmlns:p14="http://schemas.microsoft.com/office/powerpoint/2010/main" val="2806702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p:txBody>
      </p:sp>
      <p:sp>
        <p:nvSpPr>
          <p:cNvPr id="4" name="4 Título"/>
          <p:cNvSpPr>
            <a:spLocks noGrp="1"/>
          </p:cNvSpPr>
          <p:nvPr>
            <p:ph type="title"/>
          </p:nvPr>
        </p:nvSpPr>
        <p:spPr/>
        <p:txBody>
          <a:bodyPr/>
          <a:lstStyle/>
          <a:p>
            <a:r>
              <a:rPr lang="es-MX" sz="2400" b="1" dirty="0">
                <a:solidFill>
                  <a:srgbClr val="00B050"/>
                </a:solidFill>
                <a:latin typeface="Calibri" pitchFamily="34" charset="0"/>
                <a:cs typeface="Calibri" pitchFamily="34" charset="0"/>
              </a:rPr>
              <a:t>Desarrollar lineamientos  de operación y una MIR </a:t>
            </a:r>
            <a:r>
              <a:rPr lang="es-MX" sz="2400" b="1" dirty="0" smtClean="0">
                <a:solidFill>
                  <a:srgbClr val="00B050"/>
                </a:solidFill>
                <a:latin typeface="Calibri" pitchFamily="34" charset="0"/>
                <a:cs typeface="Calibri" pitchFamily="34" charset="0"/>
              </a:rPr>
              <a:t>del Fondo adaptados </a:t>
            </a:r>
            <a:r>
              <a:rPr lang="es-MX" sz="2400" b="1" dirty="0">
                <a:solidFill>
                  <a:srgbClr val="00B050"/>
                </a:solidFill>
                <a:latin typeface="Calibri" pitchFamily="34" charset="0"/>
                <a:cs typeface="Calibri" pitchFamily="34" charset="0"/>
              </a:rPr>
              <a:t>a las condiciones específicas de </a:t>
            </a:r>
            <a:r>
              <a:rPr lang="es-MX" sz="2400" b="1" dirty="0" smtClean="0">
                <a:solidFill>
                  <a:srgbClr val="00B050"/>
                </a:solidFill>
                <a:latin typeface="Calibri" pitchFamily="34" charset="0"/>
                <a:cs typeface="Calibri" pitchFamily="34" charset="0"/>
              </a:rPr>
              <a:t>Morelos</a:t>
            </a:r>
            <a:r>
              <a:rPr lang="es-MX" sz="3200" dirty="0">
                <a:solidFill>
                  <a:schemeClr val="tx2"/>
                </a:solidFill>
                <a:latin typeface="Calibri" pitchFamily="34" charset="0"/>
                <a:cs typeface="Calibri" pitchFamily="34" charset="0"/>
              </a:rPr>
              <a:t/>
            </a:r>
            <a:br>
              <a:rPr lang="es-MX" sz="3200" dirty="0">
                <a:solidFill>
                  <a:schemeClr val="tx2"/>
                </a:solidFill>
                <a:latin typeface="Calibri" pitchFamily="34" charset="0"/>
                <a:cs typeface="Calibri" pitchFamily="34" charset="0"/>
              </a:rPr>
            </a:br>
            <a:endParaRPr lang="es-MX" sz="3200" b="1" dirty="0">
              <a:solidFill>
                <a:srgbClr val="002060"/>
              </a:solidFill>
              <a:latin typeface="Calibri" pitchFamily="34" charset="0"/>
              <a:cs typeface="Calibri" pitchFamily="34" charset="0"/>
            </a:endParaRPr>
          </a:p>
        </p:txBody>
      </p:sp>
      <p:cxnSp>
        <p:nvCxnSpPr>
          <p:cNvPr id="5" name="4 Conector recto"/>
          <p:cNvCxnSpPr/>
          <p:nvPr/>
        </p:nvCxnSpPr>
        <p:spPr>
          <a:xfrm>
            <a:off x="459472"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7" name="3 Marcador de contenido"/>
          <p:cNvGraphicFramePr>
            <a:graphicFrameLocks noGrp="1"/>
          </p:cNvGraphicFramePr>
          <p:nvPr>
            <p:extLst>
              <p:ext uri="{D42A27DB-BD31-4B8C-83A1-F6EECF244321}">
                <p14:modId xmlns:p14="http://schemas.microsoft.com/office/powerpoint/2010/main" val="3030374425"/>
              </p:ext>
            </p:extLst>
          </p:nvPr>
        </p:nvGraphicFramePr>
        <p:xfrm>
          <a:off x="457200" y="1700808"/>
          <a:ext cx="82296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2875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Título"/>
          <p:cNvSpPr>
            <a:spLocks noGrp="1"/>
          </p:cNvSpPr>
          <p:nvPr>
            <p:ph type="title"/>
          </p:nvPr>
        </p:nvSpPr>
        <p:spPr/>
        <p:txBody>
          <a:bodyPr/>
          <a:lstStyle/>
          <a:p>
            <a:r>
              <a:rPr lang="es-MX" sz="2400" b="1" dirty="0" smtClean="0">
                <a:solidFill>
                  <a:schemeClr val="accent1">
                    <a:lumMod val="75000"/>
                  </a:schemeClr>
                </a:solidFill>
                <a:latin typeface="Calibri" pitchFamily="34" charset="0"/>
                <a:cs typeface="Calibri" pitchFamily="34" charset="0"/>
              </a:rPr>
              <a:t>Fortalecer la capacidad de </a:t>
            </a:r>
            <a:r>
              <a:rPr lang="es-MX" sz="2400" b="1" dirty="0">
                <a:solidFill>
                  <a:schemeClr val="accent1">
                    <a:lumMod val="75000"/>
                  </a:schemeClr>
                </a:solidFill>
                <a:latin typeface="Calibri" pitchFamily="34" charset="0"/>
                <a:cs typeface="Calibri" pitchFamily="34" charset="0"/>
              </a:rPr>
              <a:t>diagnóstico de las necesidades de obras y acciones de infraestructura social </a:t>
            </a:r>
            <a:r>
              <a:rPr lang="es-MX" sz="2400" b="1" dirty="0" smtClean="0">
                <a:solidFill>
                  <a:schemeClr val="accent1">
                    <a:lumMod val="75000"/>
                  </a:schemeClr>
                </a:solidFill>
                <a:latin typeface="Calibri" pitchFamily="34" charset="0"/>
                <a:cs typeface="Calibri" pitchFamily="34" charset="0"/>
              </a:rPr>
              <a:t>básica</a:t>
            </a:r>
            <a:r>
              <a:rPr lang="es-MX" sz="3200" dirty="0">
                <a:solidFill>
                  <a:schemeClr val="tx2"/>
                </a:solidFill>
                <a:latin typeface="Calibri" pitchFamily="34" charset="0"/>
                <a:cs typeface="Calibri" pitchFamily="34" charset="0"/>
              </a:rPr>
              <a:t/>
            </a:r>
            <a:br>
              <a:rPr lang="es-MX" sz="3200" dirty="0">
                <a:solidFill>
                  <a:schemeClr val="tx2"/>
                </a:solidFill>
                <a:latin typeface="Calibri" pitchFamily="34" charset="0"/>
                <a:cs typeface="Calibri" pitchFamily="34" charset="0"/>
              </a:rPr>
            </a:br>
            <a:endParaRPr lang="es-MX" sz="3200" b="1" dirty="0">
              <a:solidFill>
                <a:srgbClr val="002060"/>
              </a:solidFill>
              <a:latin typeface="Calibri" pitchFamily="34" charset="0"/>
              <a:cs typeface="Calibri" pitchFamily="34" charset="0"/>
            </a:endParaRPr>
          </a:p>
        </p:txBody>
      </p:sp>
      <p:cxnSp>
        <p:nvCxnSpPr>
          <p:cNvPr id="5" name="4 Conector recto"/>
          <p:cNvCxnSpPr/>
          <p:nvPr/>
        </p:nvCxnSpPr>
        <p:spPr>
          <a:xfrm>
            <a:off x="459472"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6" name="3 Marcador de contenido"/>
          <p:cNvGraphicFramePr>
            <a:graphicFrameLocks noGrp="1"/>
          </p:cNvGraphicFramePr>
          <p:nvPr>
            <p:ph idx="1"/>
            <p:extLst>
              <p:ext uri="{D42A27DB-BD31-4B8C-83A1-F6EECF244321}">
                <p14:modId xmlns:p14="http://schemas.microsoft.com/office/powerpoint/2010/main" val="533161623"/>
              </p:ext>
            </p:extLst>
          </p:nvPr>
        </p:nvGraphicFramePr>
        <p:xfrm>
          <a:off x="457200" y="1124744"/>
          <a:ext cx="8229600" cy="5001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9894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400" dirty="0" smtClean="0">
              <a:solidFill>
                <a:srgbClr val="7030A0"/>
              </a:solidFill>
              <a:latin typeface="Calibri" pitchFamily="34" charset="0"/>
              <a:cs typeface="Calibri" pitchFamily="34" charset="0"/>
            </a:endParaRPr>
          </a:p>
          <a:p>
            <a:pPr marL="0" indent="0">
              <a:buNone/>
            </a:pPr>
            <a:endParaRPr lang="es-MX" sz="2200" dirty="0" smtClean="0">
              <a:solidFill>
                <a:schemeClr val="tx2"/>
              </a:solidFill>
              <a:latin typeface="Calibri" pitchFamily="34" charset="0"/>
              <a:cs typeface="Calibri" pitchFamily="34" charset="0"/>
            </a:endParaRPr>
          </a:p>
          <a:p>
            <a:pPr marL="0" indent="0">
              <a:buNone/>
            </a:pPr>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p:txBody>
      </p:sp>
      <p:sp>
        <p:nvSpPr>
          <p:cNvPr id="4" name="4 Título"/>
          <p:cNvSpPr>
            <a:spLocks noGrp="1"/>
          </p:cNvSpPr>
          <p:nvPr>
            <p:ph type="title"/>
          </p:nvPr>
        </p:nvSpPr>
        <p:spPr/>
        <p:txBody>
          <a:bodyPr/>
          <a:lstStyle/>
          <a:p>
            <a:r>
              <a:rPr lang="es-MX" sz="3200" dirty="0">
                <a:solidFill>
                  <a:schemeClr val="tx2"/>
                </a:solidFill>
                <a:latin typeface="Calibri" pitchFamily="34" charset="0"/>
                <a:cs typeface="Calibri" pitchFamily="34" charset="0"/>
              </a:rPr>
              <a:t/>
            </a:r>
            <a:br>
              <a:rPr lang="es-MX" sz="3200" dirty="0">
                <a:solidFill>
                  <a:schemeClr val="tx2"/>
                </a:solidFill>
                <a:latin typeface="Calibri" pitchFamily="34" charset="0"/>
                <a:cs typeface="Calibri" pitchFamily="34" charset="0"/>
              </a:rPr>
            </a:br>
            <a:r>
              <a:rPr lang="es-MX" sz="3200" dirty="0">
                <a:solidFill>
                  <a:schemeClr val="tx2"/>
                </a:solidFill>
                <a:latin typeface="Calibri" pitchFamily="34" charset="0"/>
                <a:cs typeface="Calibri" pitchFamily="34" charset="0"/>
              </a:rPr>
              <a:t/>
            </a:r>
            <a:br>
              <a:rPr lang="es-MX" sz="3200" dirty="0">
                <a:solidFill>
                  <a:schemeClr val="tx2"/>
                </a:solidFill>
                <a:latin typeface="Calibri" pitchFamily="34" charset="0"/>
                <a:cs typeface="Calibri" pitchFamily="34" charset="0"/>
              </a:rPr>
            </a:br>
            <a:endParaRPr lang="es-MX" sz="3200" b="1" dirty="0">
              <a:solidFill>
                <a:srgbClr val="002060"/>
              </a:solidFill>
              <a:latin typeface="Calibri" pitchFamily="34" charset="0"/>
              <a:cs typeface="Calibri" pitchFamily="34" charset="0"/>
            </a:endParaRPr>
          </a:p>
        </p:txBody>
      </p:sp>
      <p:cxnSp>
        <p:nvCxnSpPr>
          <p:cNvPr id="5" name="4 Conector recto"/>
          <p:cNvCxnSpPr/>
          <p:nvPr/>
        </p:nvCxnSpPr>
        <p:spPr>
          <a:xfrm>
            <a:off x="457200"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8" name="4 Título"/>
          <p:cNvSpPr txBox="1">
            <a:spLocks/>
          </p:cNvSpPr>
          <p:nvPr/>
        </p:nvSpPr>
        <p:spPr>
          <a:xfrm>
            <a:off x="609600" y="427038"/>
            <a:ext cx="8229600" cy="76971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17365F"/>
                </a:solidFill>
                <a:latin typeface="Trebuchet MS" pitchFamily="34" charset="0"/>
                <a:ea typeface="+mj-ea"/>
                <a:cs typeface="+mj-cs"/>
              </a:defRPr>
            </a:lvl1pPr>
          </a:lstStyle>
          <a:p>
            <a:r>
              <a:rPr lang="es-MX" sz="2400" b="1" dirty="0" smtClean="0">
                <a:solidFill>
                  <a:schemeClr val="accent1">
                    <a:lumMod val="75000"/>
                  </a:schemeClr>
                </a:solidFill>
                <a:latin typeface="Calibri" pitchFamily="34" charset="0"/>
                <a:cs typeface="Calibri" pitchFamily="34" charset="0"/>
              </a:rPr>
              <a:t>Plantear </a:t>
            </a:r>
            <a:r>
              <a:rPr lang="es-MX" sz="2400" b="1" dirty="0">
                <a:solidFill>
                  <a:schemeClr val="accent1">
                    <a:lumMod val="75000"/>
                  </a:schemeClr>
                </a:solidFill>
                <a:latin typeface="Calibri" pitchFamily="34" charset="0"/>
                <a:cs typeface="Calibri" pitchFamily="34" charset="0"/>
              </a:rPr>
              <a:t>una estrategia de cobertura de mediano y largo plazo: definir qué y dónde financiar obras de </a:t>
            </a:r>
            <a:r>
              <a:rPr lang="es-MX" sz="2400" b="1" dirty="0" smtClean="0">
                <a:solidFill>
                  <a:schemeClr val="accent1">
                    <a:lumMod val="75000"/>
                  </a:schemeClr>
                </a:solidFill>
                <a:latin typeface="Calibri" pitchFamily="34" charset="0"/>
                <a:cs typeface="Calibri" pitchFamily="34" charset="0"/>
              </a:rPr>
              <a:t>infraestructura</a:t>
            </a:r>
            <a:r>
              <a:rPr lang="es-MX" sz="3200" dirty="0" smtClean="0">
                <a:solidFill>
                  <a:schemeClr val="accent1">
                    <a:lumMod val="75000"/>
                  </a:schemeClr>
                </a:solidFill>
                <a:latin typeface="Calibri" pitchFamily="34" charset="0"/>
                <a:cs typeface="Calibri" pitchFamily="34" charset="0"/>
              </a:rPr>
              <a:t/>
            </a:r>
            <a:br>
              <a:rPr lang="es-MX" sz="3200" dirty="0" smtClean="0">
                <a:solidFill>
                  <a:schemeClr val="accent1">
                    <a:lumMod val="75000"/>
                  </a:schemeClr>
                </a:solidFill>
                <a:latin typeface="Calibri" pitchFamily="34" charset="0"/>
                <a:cs typeface="Calibri" pitchFamily="34" charset="0"/>
              </a:rPr>
            </a:br>
            <a:endParaRPr lang="es-MX" sz="3200" b="1" dirty="0">
              <a:solidFill>
                <a:schemeClr val="accent1">
                  <a:lumMod val="75000"/>
                </a:schemeClr>
              </a:solidFill>
              <a:latin typeface="Calibri" pitchFamily="34" charset="0"/>
              <a:cs typeface="Calibri" pitchFamily="34" charset="0"/>
            </a:endParaRPr>
          </a:p>
        </p:txBody>
      </p:sp>
      <p:graphicFrame>
        <p:nvGraphicFramePr>
          <p:cNvPr id="6" name="3 Marcador de contenido"/>
          <p:cNvGraphicFramePr>
            <a:graphicFrameLocks noGrp="1"/>
          </p:cNvGraphicFramePr>
          <p:nvPr>
            <p:extLst>
              <p:ext uri="{D42A27DB-BD31-4B8C-83A1-F6EECF244321}">
                <p14:modId xmlns:p14="http://schemas.microsoft.com/office/powerpoint/2010/main" val="521898302"/>
              </p:ext>
            </p:extLst>
          </p:nvPr>
        </p:nvGraphicFramePr>
        <p:xfrm>
          <a:off x="457200" y="1310726"/>
          <a:ext cx="8229600" cy="4710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3233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p:txBody>
      </p:sp>
      <p:sp>
        <p:nvSpPr>
          <p:cNvPr id="4" name="4 Título"/>
          <p:cNvSpPr>
            <a:spLocks noGrp="1"/>
          </p:cNvSpPr>
          <p:nvPr>
            <p:ph type="title"/>
          </p:nvPr>
        </p:nvSpPr>
        <p:spPr/>
        <p:txBody>
          <a:bodyPr/>
          <a:lstStyle/>
          <a:p>
            <a:r>
              <a:rPr lang="es-MX" sz="2400" b="1" dirty="0" smtClean="0">
                <a:solidFill>
                  <a:srgbClr val="00B050"/>
                </a:solidFill>
                <a:latin typeface="Calibri" pitchFamily="34" charset="0"/>
                <a:cs typeface="Calibri" pitchFamily="34" charset="0"/>
              </a:rPr>
              <a:t>Definición </a:t>
            </a:r>
            <a:r>
              <a:rPr lang="es-MX" sz="2400" b="1" dirty="0">
                <a:solidFill>
                  <a:srgbClr val="00B050"/>
                </a:solidFill>
                <a:latin typeface="Calibri" pitchFamily="34" charset="0"/>
                <a:cs typeface="Calibri" pitchFamily="34" charset="0"/>
              </a:rPr>
              <a:t>de criterios para la programación y validación presupuestal de las </a:t>
            </a:r>
            <a:r>
              <a:rPr lang="es-MX" sz="2400" b="1" dirty="0" smtClean="0">
                <a:solidFill>
                  <a:srgbClr val="00B050"/>
                </a:solidFill>
                <a:latin typeface="Calibri" pitchFamily="34" charset="0"/>
                <a:cs typeface="Calibri" pitchFamily="34" charset="0"/>
              </a:rPr>
              <a:t>obras</a:t>
            </a:r>
            <a:r>
              <a:rPr lang="es-MX" sz="3200" dirty="0">
                <a:solidFill>
                  <a:schemeClr val="tx2"/>
                </a:solidFill>
                <a:latin typeface="Calibri" pitchFamily="34" charset="0"/>
                <a:cs typeface="Calibri" pitchFamily="34" charset="0"/>
              </a:rPr>
              <a:t/>
            </a:r>
            <a:br>
              <a:rPr lang="es-MX" sz="3200" dirty="0">
                <a:solidFill>
                  <a:schemeClr val="tx2"/>
                </a:solidFill>
                <a:latin typeface="Calibri" pitchFamily="34" charset="0"/>
                <a:cs typeface="Calibri" pitchFamily="34" charset="0"/>
              </a:rPr>
            </a:br>
            <a:endParaRPr lang="es-MX" sz="3200" b="1" dirty="0">
              <a:solidFill>
                <a:srgbClr val="002060"/>
              </a:solidFill>
              <a:latin typeface="Calibri" pitchFamily="34" charset="0"/>
              <a:cs typeface="Calibri" pitchFamily="34" charset="0"/>
            </a:endParaRPr>
          </a:p>
        </p:txBody>
      </p:sp>
      <p:cxnSp>
        <p:nvCxnSpPr>
          <p:cNvPr id="5" name="4 Conector recto"/>
          <p:cNvCxnSpPr/>
          <p:nvPr/>
        </p:nvCxnSpPr>
        <p:spPr>
          <a:xfrm>
            <a:off x="459472"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6" name="3 Marcador de contenido"/>
          <p:cNvGraphicFramePr>
            <a:graphicFrameLocks noGrp="1"/>
          </p:cNvGraphicFramePr>
          <p:nvPr>
            <p:extLst>
              <p:ext uri="{D42A27DB-BD31-4B8C-83A1-F6EECF244321}">
                <p14:modId xmlns:p14="http://schemas.microsoft.com/office/powerpoint/2010/main" val="659925932"/>
              </p:ext>
            </p:extLst>
          </p:nvPr>
        </p:nvGraphicFramePr>
        <p:xfrm>
          <a:off x="457200" y="1844824"/>
          <a:ext cx="82296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36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600" dirty="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p:txBody>
      </p:sp>
      <p:sp>
        <p:nvSpPr>
          <p:cNvPr id="4" name="4 Título"/>
          <p:cNvSpPr>
            <a:spLocks noGrp="1"/>
          </p:cNvSpPr>
          <p:nvPr>
            <p:ph type="title"/>
          </p:nvPr>
        </p:nvSpPr>
        <p:spPr/>
        <p:txBody>
          <a:bodyPr/>
          <a:lstStyle/>
          <a:p>
            <a:r>
              <a:rPr lang="es-MX" sz="2400" b="1" dirty="0" smtClean="0">
                <a:solidFill>
                  <a:srgbClr val="00B050"/>
                </a:solidFill>
                <a:latin typeface="Calibri" pitchFamily="34" charset="0"/>
                <a:cs typeface="Calibri" pitchFamily="34" charset="0"/>
              </a:rPr>
              <a:t>Avanzar en la estandarización de procesos: asignación de recursos</a:t>
            </a:r>
            <a:r>
              <a:rPr lang="es-MX" sz="3200" dirty="0" smtClean="0">
                <a:solidFill>
                  <a:schemeClr val="tx2"/>
                </a:solidFill>
                <a:latin typeface="Calibri" pitchFamily="34" charset="0"/>
                <a:cs typeface="Calibri" pitchFamily="34" charset="0"/>
              </a:rPr>
              <a:t/>
            </a:r>
            <a:br>
              <a:rPr lang="es-MX" sz="3200" dirty="0" smtClean="0">
                <a:solidFill>
                  <a:schemeClr val="tx2"/>
                </a:solidFill>
                <a:latin typeface="Calibri" pitchFamily="34" charset="0"/>
                <a:cs typeface="Calibri" pitchFamily="34" charset="0"/>
              </a:rPr>
            </a:br>
            <a:endParaRPr lang="es-MX" sz="3200" b="1" dirty="0">
              <a:solidFill>
                <a:srgbClr val="002060"/>
              </a:solidFill>
              <a:latin typeface="Calibri" pitchFamily="34" charset="0"/>
              <a:cs typeface="Calibri" pitchFamily="34" charset="0"/>
            </a:endParaRPr>
          </a:p>
        </p:txBody>
      </p:sp>
      <p:cxnSp>
        <p:nvCxnSpPr>
          <p:cNvPr id="5" name="4 Conector recto"/>
          <p:cNvCxnSpPr/>
          <p:nvPr/>
        </p:nvCxnSpPr>
        <p:spPr>
          <a:xfrm>
            <a:off x="459472"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6" name="3 Marcador de contenido"/>
          <p:cNvGraphicFramePr>
            <a:graphicFrameLocks noGrp="1"/>
          </p:cNvGraphicFramePr>
          <p:nvPr>
            <p:extLst>
              <p:ext uri="{D42A27DB-BD31-4B8C-83A1-F6EECF244321}">
                <p14:modId xmlns:p14="http://schemas.microsoft.com/office/powerpoint/2010/main" val="925845296"/>
              </p:ext>
            </p:extLst>
          </p:nvPr>
        </p:nvGraphicFramePr>
        <p:xfrm>
          <a:off x="474712" y="1772816"/>
          <a:ext cx="822960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877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MX" sz="2400" dirty="0">
              <a:solidFill>
                <a:schemeClr val="tx2"/>
              </a:solidFill>
              <a:latin typeface="Calibri" pitchFamily="34" charset="0"/>
              <a:cs typeface="Calibri" pitchFamily="34" charset="0"/>
            </a:endParaRPr>
          </a:p>
          <a:p>
            <a:pPr marL="0" indent="0">
              <a:buNone/>
            </a:pPr>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p:txBody>
      </p:sp>
      <p:sp>
        <p:nvSpPr>
          <p:cNvPr id="4" name="4 Título"/>
          <p:cNvSpPr>
            <a:spLocks noGrp="1"/>
          </p:cNvSpPr>
          <p:nvPr>
            <p:ph type="title"/>
          </p:nvPr>
        </p:nvSpPr>
        <p:spPr/>
        <p:txBody>
          <a:bodyPr/>
          <a:lstStyle/>
          <a:p>
            <a:r>
              <a:rPr lang="es-MX" sz="2200" b="1" dirty="0" smtClean="0">
                <a:solidFill>
                  <a:srgbClr val="00B050"/>
                </a:solidFill>
                <a:latin typeface="Calibri" pitchFamily="34" charset="0"/>
                <a:cs typeface="Calibri" pitchFamily="34" charset="0"/>
              </a:rPr>
              <a:t>Valorar </a:t>
            </a:r>
            <a:r>
              <a:rPr lang="es-MX" sz="2200" b="1" dirty="0">
                <a:solidFill>
                  <a:srgbClr val="00B050"/>
                </a:solidFill>
                <a:latin typeface="Calibri" pitchFamily="34" charset="0"/>
                <a:cs typeface="Calibri" pitchFamily="34" charset="0"/>
              </a:rPr>
              <a:t>que una dependencia relacionada con el desarrollo social sea la responsable final del ejercicio de los recursos del Fondo</a:t>
            </a:r>
            <a:r>
              <a:rPr lang="es-MX" sz="3200" dirty="0" smtClean="0">
                <a:solidFill>
                  <a:schemeClr val="tx2"/>
                </a:solidFill>
                <a:latin typeface="Calibri" pitchFamily="34" charset="0"/>
                <a:cs typeface="Calibri" pitchFamily="34" charset="0"/>
              </a:rPr>
              <a:t/>
            </a:r>
            <a:br>
              <a:rPr lang="es-MX" sz="3200" dirty="0" smtClean="0">
                <a:solidFill>
                  <a:schemeClr val="tx2"/>
                </a:solidFill>
                <a:latin typeface="Calibri" pitchFamily="34" charset="0"/>
                <a:cs typeface="Calibri" pitchFamily="34" charset="0"/>
              </a:rPr>
            </a:br>
            <a:endParaRPr lang="es-MX" sz="3200" b="1" dirty="0">
              <a:solidFill>
                <a:srgbClr val="002060"/>
              </a:solidFill>
              <a:latin typeface="Calibri" pitchFamily="34" charset="0"/>
              <a:cs typeface="Calibri" pitchFamily="34" charset="0"/>
            </a:endParaRPr>
          </a:p>
        </p:txBody>
      </p:sp>
      <p:cxnSp>
        <p:nvCxnSpPr>
          <p:cNvPr id="5" name="4 Conector recto"/>
          <p:cNvCxnSpPr/>
          <p:nvPr/>
        </p:nvCxnSpPr>
        <p:spPr>
          <a:xfrm>
            <a:off x="459472"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6" name="3 Marcador de contenido"/>
          <p:cNvGraphicFramePr>
            <a:graphicFrameLocks noGrp="1"/>
          </p:cNvGraphicFramePr>
          <p:nvPr>
            <p:extLst>
              <p:ext uri="{D42A27DB-BD31-4B8C-83A1-F6EECF244321}">
                <p14:modId xmlns:p14="http://schemas.microsoft.com/office/powerpoint/2010/main" val="3984647442"/>
              </p:ext>
            </p:extLst>
          </p:nvPr>
        </p:nvGraphicFramePr>
        <p:xfrm>
          <a:off x="457200" y="1628800"/>
          <a:ext cx="8229600" cy="4046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1258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5472608"/>
          </a:xfrm>
        </p:spPr>
        <p:txBody>
          <a:bodyPr/>
          <a:lstStyle/>
          <a:p>
            <a:r>
              <a:rPr lang="es-ES" sz="2400" b="1" dirty="0"/>
              <a:t>Evaluación </a:t>
            </a:r>
            <a:r>
              <a:rPr lang="es-ES" sz="2400" b="1" dirty="0"/>
              <a:t>del Fondo para la infraestructura Social Estatal</a:t>
            </a:r>
            <a:r>
              <a:rPr lang="es-ES" sz="2400" b="1" dirty="0"/>
              <a:t> </a:t>
            </a:r>
            <a:r>
              <a:rPr lang="es-ES" sz="2400" b="1" dirty="0"/>
              <a:t>en el Estado de Morelos. </a:t>
            </a:r>
            <a:r>
              <a:rPr lang="es-MX" sz="2400" b="1" dirty="0"/>
              <a:t/>
            </a:r>
            <a:br>
              <a:rPr lang="es-MX" sz="2400" b="1" dirty="0"/>
            </a:br>
            <a:r>
              <a:rPr lang="es-ES" sz="2400" b="1" dirty="0"/>
              <a:t>Evaluación de Procesos y Desempeño del Ejercicio Fiscal </a:t>
            </a:r>
            <a:r>
              <a:rPr lang="es-ES" sz="2400" b="1" dirty="0" smtClean="0"/>
              <a:t>2013</a:t>
            </a:r>
            <a:br>
              <a:rPr lang="es-ES" sz="2400" b="1" dirty="0" smtClean="0"/>
            </a:br>
            <a:r>
              <a:rPr lang="es-ES" sz="2400" b="1" dirty="0"/>
              <a:t/>
            </a:r>
            <a:br>
              <a:rPr lang="es-ES" sz="2400" b="1" dirty="0"/>
            </a:br>
            <a:r>
              <a:rPr lang="es-ES" sz="2400" b="1" dirty="0"/>
              <a:t/>
            </a:r>
            <a:br>
              <a:rPr lang="es-ES" sz="2400" b="1" dirty="0"/>
            </a:br>
            <a:r>
              <a:rPr lang="es-ES" sz="2400" b="1" dirty="0"/>
              <a:t>Investigador Principal:</a:t>
            </a:r>
            <a:r>
              <a:rPr lang="es-ES" sz="2400" dirty="0"/>
              <a:t> Juan Pablo Gutiérrez (</a:t>
            </a:r>
            <a:r>
              <a:rPr lang="es-ES" sz="2400" u="sng" dirty="0">
                <a:hlinkClick r:id="rId2"/>
              </a:rPr>
              <a:t>jpgutier@correo.insp.mx</a:t>
            </a:r>
            <a:r>
              <a:rPr lang="es-ES" sz="2400" dirty="0"/>
              <a:t>)</a:t>
            </a:r>
            <a:r>
              <a:rPr lang="es-MX" sz="2400" dirty="0"/>
              <a:t/>
            </a:r>
            <a:br>
              <a:rPr lang="es-MX" sz="2400" dirty="0"/>
            </a:br>
            <a:r>
              <a:rPr lang="es-ES" sz="2400" b="1" dirty="0"/>
              <a:t>Co-Investigadores</a:t>
            </a:r>
            <a:r>
              <a:rPr lang="es-ES" sz="2400" dirty="0"/>
              <a:t>: Eduardo Alcalá, Dulce Alejandra Balandrán, Bartolo Retana, Isabel Vieitez y Zayra T. López Ixta</a:t>
            </a:r>
            <a:r>
              <a:rPr lang="es-ES" sz="2400" dirty="0" smtClean="0"/>
              <a:t>.</a:t>
            </a:r>
            <a:br>
              <a:rPr lang="es-ES" sz="2400" dirty="0" smtClean="0"/>
            </a:br>
            <a:r>
              <a:rPr lang="es-MX" sz="2400" dirty="0"/>
              <a:t/>
            </a:r>
            <a:br>
              <a:rPr lang="es-MX" sz="2400" dirty="0"/>
            </a:br>
            <a:r>
              <a:rPr lang="es-ES" sz="2400" b="1" dirty="0" smtClean="0"/>
              <a:t>Análisis </a:t>
            </a:r>
            <a:r>
              <a:rPr lang="es-ES" sz="2400" b="1" dirty="0" err="1" smtClean="0"/>
              <a:t>FISE</a:t>
            </a:r>
            <a:r>
              <a:rPr lang="es-ES" sz="2400" dirty="0" smtClean="0"/>
              <a:t>: </a:t>
            </a:r>
            <a:r>
              <a:rPr lang="es-ES" sz="2400" b="1" dirty="0"/>
              <a:t>Bartolo Retana</a:t>
            </a:r>
            <a:r>
              <a:rPr lang="es-ES" sz="2400" dirty="0" smtClean="0"/>
              <a:t>, </a:t>
            </a:r>
            <a:r>
              <a:rPr lang="es-ES" sz="2400" dirty="0"/>
              <a:t>Alejandra Balandrán, Eduardo Alcalá, Juan Pablo Gutiérrez.</a:t>
            </a:r>
            <a:r>
              <a:rPr lang="es-MX" sz="2400" dirty="0"/>
              <a:t/>
            </a:r>
            <a:br>
              <a:rPr lang="es-MX" sz="2400" dirty="0"/>
            </a:br>
            <a:endParaRPr lang="es-MX" sz="2400" dirty="0"/>
          </a:p>
        </p:txBody>
      </p:sp>
    </p:spTree>
    <p:extLst>
      <p:ext uri="{BB962C8B-B14F-4D97-AF65-F5344CB8AC3E}">
        <p14:creationId xmlns:p14="http://schemas.microsoft.com/office/powerpoint/2010/main" val="3477957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200" dirty="0">
              <a:solidFill>
                <a:schemeClr val="tx2"/>
              </a:solidFill>
              <a:latin typeface="Calibri" pitchFamily="34" charset="0"/>
              <a:cs typeface="Calibri" pitchFamily="34" charset="0"/>
            </a:endParaRPr>
          </a:p>
          <a:p>
            <a:pPr marL="0" indent="0">
              <a:buNone/>
            </a:pPr>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p:txBody>
      </p:sp>
      <p:sp>
        <p:nvSpPr>
          <p:cNvPr id="4" name="4 Título"/>
          <p:cNvSpPr>
            <a:spLocks noGrp="1"/>
          </p:cNvSpPr>
          <p:nvPr>
            <p:ph type="title"/>
          </p:nvPr>
        </p:nvSpPr>
        <p:spPr/>
        <p:txBody>
          <a:bodyPr/>
          <a:lstStyle/>
          <a:p>
            <a:r>
              <a:rPr lang="es-MX" sz="2300" b="1" dirty="0" smtClean="0">
                <a:solidFill>
                  <a:schemeClr val="accent1">
                    <a:lumMod val="75000"/>
                  </a:schemeClr>
                </a:solidFill>
                <a:latin typeface="Calibri" pitchFamily="34" charset="0"/>
                <a:cs typeface="Calibri" pitchFamily="34" charset="0"/>
              </a:rPr>
              <a:t>Establecer mecanismos de coordinación y comunicación con los distintos ámbitos de gobierno y contraloría social</a:t>
            </a:r>
            <a:r>
              <a:rPr lang="es-MX" sz="3200" dirty="0" smtClean="0">
                <a:solidFill>
                  <a:schemeClr val="tx2"/>
                </a:solidFill>
                <a:latin typeface="Calibri" pitchFamily="34" charset="0"/>
                <a:cs typeface="Calibri" pitchFamily="34" charset="0"/>
              </a:rPr>
              <a:t/>
            </a:r>
            <a:br>
              <a:rPr lang="es-MX" sz="3200" dirty="0" smtClean="0">
                <a:solidFill>
                  <a:schemeClr val="tx2"/>
                </a:solidFill>
                <a:latin typeface="Calibri" pitchFamily="34" charset="0"/>
                <a:cs typeface="Calibri" pitchFamily="34" charset="0"/>
              </a:rPr>
            </a:br>
            <a:endParaRPr lang="es-MX" sz="3200" b="1" dirty="0">
              <a:solidFill>
                <a:srgbClr val="002060"/>
              </a:solidFill>
              <a:latin typeface="Calibri" pitchFamily="34" charset="0"/>
              <a:cs typeface="Calibri" pitchFamily="34" charset="0"/>
            </a:endParaRPr>
          </a:p>
        </p:txBody>
      </p:sp>
      <p:cxnSp>
        <p:nvCxnSpPr>
          <p:cNvPr id="5" name="4 Conector recto"/>
          <p:cNvCxnSpPr/>
          <p:nvPr/>
        </p:nvCxnSpPr>
        <p:spPr>
          <a:xfrm>
            <a:off x="459472"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6" name="3 Marcador de contenido"/>
          <p:cNvGraphicFramePr>
            <a:graphicFrameLocks noGrp="1"/>
          </p:cNvGraphicFramePr>
          <p:nvPr>
            <p:extLst>
              <p:ext uri="{D42A27DB-BD31-4B8C-83A1-F6EECF244321}">
                <p14:modId xmlns:p14="http://schemas.microsoft.com/office/powerpoint/2010/main" val="2785777453"/>
              </p:ext>
            </p:extLst>
          </p:nvPr>
        </p:nvGraphicFramePr>
        <p:xfrm>
          <a:off x="457200" y="1700808"/>
          <a:ext cx="8229600" cy="397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8386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MX" sz="2200" dirty="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p:txBody>
      </p:sp>
      <p:sp>
        <p:nvSpPr>
          <p:cNvPr id="4" name="4 Título"/>
          <p:cNvSpPr>
            <a:spLocks noGrp="1"/>
          </p:cNvSpPr>
          <p:nvPr>
            <p:ph type="title"/>
          </p:nvPr>
        </p:nvSpPr>
        <p:spPr/>
        <p:txBody>
          <a:bodyPr/>
          <a:lstStyle/>
          <a:p>
            <a:r>
              <a:rPr lang="es-MX" sz="2300" b="1" dirty="0" smtClean="0">
                <a:solidFill>
                  <a:schemeClr val="accent1">
                    <a:lumMod val="75000"/>
                  </a:schemeClr>
                </a:solidFill>
                <a:latin typeface="Calibri" pitchFamily="34" charset="0"/>
                <a:cs typeface="Calibri" pitchFamily="34" charset="0"/>
              </a:rPr>
              <a:t>Sensibilización y capacitación permanente hacia el personal que interviene tanto en la planeación como en la parte operativa </a:t>
            </a:r>
            <a:r>
              <a:rPr lang="es-MX" sz="3200" dirty="0" smtClean="0">
                <a:solidFill>
                  <a:schemeClr val="tx2"/>
                </a:solidFill>
                <a:latin typeface="Calibri" pitchFamily="34" charset="0"/>
                <a:cs typeface="Calibri" pitchFamily="34" charset="0"/>
              </a:rPr>
              <a:t/>
            </a:r>
            <a:br>
              <a:rPr lang="es-MX" sz="3200" dirty="0" smtClean="0">
                <a:solidFill>
                  <a:schemeClr val="tx2"/>
                </a:solidFill>
                <a:latin typeface="Calibri" pitchFamily="34" charset="0"/>
                <a:cs typeface="Calibri" pitchFamily="34" charset="0"/>
              </a:rPr>
            </a:br>
            <a:endParaRPr lang="es-MX" sz="3200" b="1" dirty="0">
              <a:solidFill>
                <a:srgbClr val="002060"/>
              </a:solidFill>
              <a:latin typeface="Calibri" pitchFamily="34" charset="0"/>
              <a:cs typeface="Calibri" pitchFamily="34" charset="0"/>
            </a:endParaRPr>
          </a:p>
        </p:txBody>
      </p:sp>
      <p:cxnSp>
        <p:nvCxnSpPr>
          <p:cNvPr id="5" name="4 Conector recto"/>
          <p:cNvCxnSpPr/>
          <p:nvPr/>
        </p:nvCxnSpPr>
        <p:spPr>
          <a:xfrm>
            <a:off x="459472"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6" name="3 Marcador de contenido"/>
          <p:cNvGraphicFramePr>
            <a:graphicFrameLocks noGrp="1"/>
          </p:cNvGraphicFramePr>
          <p:nvPr>
            <p:extLst>
              <p:ext uri="{D42A27DB-BD31-4B8C-83A1-F6EECF244321}">
                <p14:modId xmlns:p14="http://schemas.microsoft.com/office/powerpoint/2010/main" val="1175333579"/>
              </p:ext>
            </p:extLst>
          </p:nvPr>
        </p:nvGraphicFramePr>
        <p:xfrm>
          <a:off x="457200" y="1700808"/>
          <a:ext cx="8229600" cy="397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7948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200" dirty="0" smtClean="0">
              <a:solidFill>
                <a:schemeClr val="tx2"/>
              </a:solidFill>
              <a:latin typeface="Calibri" pitchFamily="34" charset="0"/>
              <a:cs typeface="Calibri" pitchFamily="34" charset="0"/>
            </a:endParaRPr>
          </a:p>
          <a:p>
            <a:pPr marL="0" indent="0">
              <a:buNone/>
            </a:pPr>
            <a:endParaRPr lang="es-MX" sz="2200" dirty="0">
              <a:solidFill>
                <a:schemeClr val="tx2"/>
              </a:solidFill>
              <a:latin typeface="Calibri" pitchFamily="34" charset="0"/>
              <a:cs typeface="Calibri" pitchFamily="34" charset="0"/>
            </a:endParaRPr>
          </a:p>
          <a:p>
            <a:pPr marL="0" indent="0">
              <a:buNone/>
            </a:pPr>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600" dirty="0">
              <a:solidFill>
                <a:schemeClr val="tx2"/>
              </a:solidFill>
              <a:latin typeface="Calibri" pitchFamily="34" charset="0"/>
              <a:cs typeface="Calibri" pitchFamily="34" charset="0"/>
            </a:endParaRPr>
          </a:p>
          <a:p>
            <a:endParaRPr lang="es-MX" sz="2600" dirty="0" smtClean="0">
              <a:solidFill>
                <a:schemeClr val="tx2"/>
              </a:solidFill>
              <a:latin typeface="Calibri" pitchFamily="34" charset="0"/>
              <a:cs typeface="Calibri" pitchFamily="34" charset="0"/>
            </a:endParaRPr>
          </a:p>
          <a:p>
            <a:endParaRPr lang="es-MX" sz="2600" dirty="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p:txBody>
      </p:sp>
      <p:sp>
        <p:nvSpPr>
          <p:cNvPr id="4" name="4 Título"/>
          <p:cNvSpPr>
            <a:spLocks noGrp="1"/>
          </p:cNvSpPr>
          <p:nvPr>
            <p:ph type="title"/>
          </p:nvPr>
        </p:nvSpPr>
        <p:spPr/>
        <p:txBody>
          <a:bodyPr/>
          <a:lstStyle/>
          <a:p>
            <a:r>
              <a:rPr lang="es-MX" sz="2200" b="1" dirty="0" smtClean="0">
                <a:solidFill>
                  <a:schemeClr val="accent1">
                    <a:lumMod val="75000"/>
                  </a:schemeClr>
                </a:solidFill>
                <a:latin typeface="Calibri" pitchFamily="34" charset="0"/>
                <a:cs typeface="Calibri" pitchFamily="34" charset="0"/>
              </a:rPr>
              <a:t>Fortalecer los mecanismos de  </a:t>
            </a:r>
            <a:r>
              <a:rPr lang="es-MX" sz="2200" b="1" dirty="0">
                <a:solidFill>
                  <a:schemeClr val="accent1">
                    <a:lumMod val="75000"/>
                  </a:schemeClr>
                </a:solidFill>
                <a:latin typeface="Calibri" pitchFamily="34" charset="0"/>
                <a:cs typeface="Calibri" pitchFamily="34" charset="0"/>
              </a:rPr>
              <a:t>justificación </a:t>
            </a:r>
            <a:r>
              <a:rPr lang="es-MX" sz="2200" b="1" dirty="0" smtClean="0">
                <a:solidFill>
                  <a:schemeClr val="accent1">
                    <a:lumMod val="75000"/>
                  </a:schemeClr>
                </a:solidFill>
                <a:latin typeface="Calibri" pitchFamily="34" charset="0"/>
                <a:cs typeface="Calibri" pitchFamily="34" charset="0"/>
              </a:rPr>
              <a:t>en </a:t>
            </a:r>
            <a:r>
              <a:rPr lang="es-MX" sz="2200" b="1" dirty="0">
                <a:solidFill>
                  <a:schemeClr val="accent1">
                    <a:lumMod val="75000"/>
                  </a:schemeClr>
                </a:solidFill>
                <a:latin typeface="Calibri" pitchFamily="34" charset="0"/>
                <a:cs typeface="Calibri" pitchFamily="34" charset="0"/>
              </a:rPr>
              <a:t>la asignación de </a:t>
            </a:r>
            <a:r>
              <a:rPr lang="es-MX" sz="2200" b="1" dirty="0" smtClean="0">
                <a:solidFill>
                  <a:schemeClr val="accent1">
                    <a:lumMod val="75000"/>
                  </a:schemeClr>
                </a:solidFill>
                <a:latin typeface="Calibri" pitchFamily="34" charset="0"/>
                <a:cs typeface="Calibri" pitchFamily="34" charset="0"/>
              </a:rPr>
              <a:t>contratos</a:t>
            </a:r>
            <a:r>
              <a:rPr lang="es-MX" sz="3200" dirty="0" smtClean="0">
                <a:solidFill>
                  <a:schemeClr val="tx2"/>
                </a:solidFill>
                <a:latin typeface="Calibri" pitchFamily="34" charset="0"/>
                <a:cs typeface="Calibri" pitchFamily="34" charset="0"/>
              </a:rPr>
              <a:t/>
            </a:r>
            <a:br>
              <a:rPr lang="es-MX" sz="3200" dirty="0" smtClean="0">
                <a:solidFill>
                  <a:schemeClr val="tx2"/>
                </a:solidFill>
                <a:latin typeface="Calibri" pitchFamily="34" charset="0"/>
                <a:cs typeface="Calibri" pitchFamily="34" charset="0"/>
              </a:rPr>
            </a:br>
            <a:endParaRPr lang="es-MX" sz="3200" b="1" dirty="0">
              <a:solidFill>
                <a:srgbClr val="002060"/>
              </a:solidFill>
              <a:latin typeface="Calibri" pitchFamily="34" charset="0"/>
              <a:cs typeface="Calibri" pitchFamily="34" charset="0"/>
            </a:endParaRPr>
          </a:p>
        </p:txBody>
      </p:sp>
      <p:cxnSp>
        <p:nvCxnSpPr>
          <p:cNvPr id="5" name="4 Conector recto"/>
          <p:cNvCxnSpPr/>
          <p:nvPr/>
        </p:nvCxnSpPr>
        <p:spPr>
          <a:xfrm>
            <a:off x="459472"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6" name="3 Marcador de contenido"/>
          <p:cNvGraphicFramePr>
            <a:graphicFrameLocks noGrp="1"/>
          </p:cNvGraphicFramePr>
          <p:nvPr>
            <p:extLst>
              <p:ext uri="{D42A27DB-BD31-4B8C-83A1-F6EECF244321}">
                <p14:modId xmlns:p14="http://schemas.microsoft.com/office/powerpoint/2010/main" val="218451408"/>
              </p:ext>
            </p:extLst>
          </p:nvPr>
        </p:nvGraphicFramePr>
        <p:xfrm>
          <a:off x="457200" y="1628800"/>
          <a:ext cx="822960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7398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200" dirty="0" smtClean="0">
              <a:solidFill>
                <a:schemeClr val="tx2"/>
              </a:solidFill>
              <a:latin typeface="Calibri" pitchFamily="34" charset="0"/>
              <a:cs typeface="Calibri" pitchFamily="34" charset="0"/>
            </a:endParaRPr>
          </a:p>
          <a:p>
            <a:pPr marL="0" indent="0">
              <a:buNone/>
            </a:pPr>
            <a:endParaRPr lang="es-MX" sz="2200" dirty="0" smtClean="0">
              <a:solidFill>
                <a:schemeClr val="tx2"/>
              </a:solidFill>
              <a:latin typeface="Calibri" pitchFamily="34" charset="0"/>
              <a:cs typeface="Calibri" pitchFamily="34" charset="0"/>
            </a:endParaRPr>
          </a:p>
          <a:p>
            <a:endParaRPr lang="es-MX" sz="2600" dirty="0">
              <a:solidFill>
                <a:schemeClr val="tx2"/>
              </a:solidFill>
              <a:latin typeface="Calibri" pitchFamily="34" charset="0"/>
              <a:cs typeface="Calibri" pitchFamily="34" charset="0"/>
            </a:endParaRPr>
          </a:p>
          <a:p>
            <a:endParaRPr lang="es-MX" sz="2600" dirty="0" smtClean="0">
              <a:solidFill>
                <a:schemeClr val="tx2"/>
              </a:solidFill>
              <a:latin typeface="Calibri" pitchFamily="34" charset="0"/>
              <a:cs typeface="Calibri" pitchFamily="34" charset="0"/>
            </a:endParaRPr>
          </a:p>
          <a:p>
            <a:endParaRPr lang="es-MX" sz="2600" dirty="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p:txBody>
      </p:sp>
      <p:sp>
        <p:nvSpPr>
          <p:cNvPr id="4" name="4 Título"/>
          <p:cNvSpPr>
            <a:spLocks noGrp="1"/>
          </p:cNvSpPr>
          <p:nvPr>
            <p:ph type="title"/>
          </p:nvPr>
        </p:nvSpPr>
        <p:spPr/>
        <p:txBody>
          <a:bodyPr/>
          <a:lstStyle/>
          <a:p>
            <a:r>
              <a:rPr lang="es-MX" sz="2200" b="1" dirty="0" smtClean="0">
                <a:solidFill>
                  <a:schemeClr val="accent1">
                    <a:lumMod val="75000"/>
                  </a:schemeClr>
                </a:solidFill>
                <a:latin typeface="Calibri" pitchFamily="34" charset="0"/>
                <a:cs typeface="Calibri" pitchFamily="34" charset="0"/>
              </a:rPr>
              <a:t>Garantizar que las obras y acciones de infraestructura cumplan con las especificaciones de calidad y entrega oportuna</a:t>
            </a:r>
            <a:r>
              <a:rPr lang="es-MX" sz="3200" dirty="0" smtClean="0">
                <a:solidFill>
                  <a:schemeClr val="tx2"/>
                </a:solidFill>
                <a:latin typeface="Calibri" pitchFamily="34" charset="0"/>
                <a:cs typeface="Calibri" pitchFamily="34" charset="0"/>
              </a:rPr>
              <a:t/>
            </a:r>
            <a:br>
              <a:rPr lang="es-MX" sz="3200" dirty="0" smtClean="0">
                <a:solidFill>
                  <a:schemeClr val="tx2"/>
                </a:solidFill>
                <a:latin typeface="Calibri" pitchFamily="34" charset="0"/>
                <a:cs typeface="Calibri" pitchFamily="34" charset="0"/>
              </a:rPr>
            </a:br>
            <a:endParaRPr lang="es-MX" sz="3200" b="1" dirty="0">
              <a:solidFill>
                <a:srgbClr val="002060"/>
              </a:solidFill>
              <a:latin typeface="Calibri" pitchFamily="34" charset="0"/>
              <a:cs typeface="Calibri" pitchFamily="34" charset="0"/>
            </a:endParaRPr>
          </a:p>
        </p:txBody>
      </p:sp>
      <p:cxnSp>
        <p:nvCxnSpPr>
          <p:cNvPr id="5" name="4 Conector recto"/>
          <p:cNvCxnSpPr/>
          <p:nvPr/>
        </p:nvCxnSpPr>
        <p:spPr>
          <a:xfrm>
            <a:off x="459472"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6" name="3 Marcador de contenido"/>
          <p:cNvGraphicFramePr>
            <a:graphicFrameLocks noGrp="1"/>
          </p:cNvGraphicFramePr>
          <p:nvPr>
            <p:extLst>
              <p:ext uri="{D42A27DB-BD31-4B8C-83A1-F6EECF244321}">
                <p14:modId xmlns:p14="http://schemas.microsoft.com/office/powerpoint/2010/main" val="1808974055"/>
              </p:ext>
            </p:extLst>
          </p:nvPr>
        </p:nvGraphicFramePr>
        <p:xfrm>
          <a:off x="457200" y="1772816"/>
          <a:ext cx="8229600" cy="3902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3832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200" dirty="0" smtClean="0">
              <a:solidFill>
                <a:srgbClr val="7030A0"/>
              </a:solidFill>
              <a:latin typeface="Calibri" pitchFamily="34" charset="0"/>
              <a:cs typeface="Calibri" pitchFamily="34" charset="0"/>
            </a:endParaRPr>
          </a:p>
          <a:p>
            <a:pPr marL="0" indent="0">
              <a:buNone/>
            </a:pPr>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p:txBody>
      </p:sp>
      <p:sp>
        <p:nvSpPr>
          <p:cNvPr id="4" name="4 Título"/>
          <p:cNvSpPr>
            <a:spLocks noGrp="1"/>
          </p:cNvSpPr>
          <p:nvPr>
            <p:ph type="title"/>
          </p:nvPr>
        </p:nvSpPr>
        <p:spPr/>
        <p:txBody>
          <a:bodyPr/>
          <a:lstStyle/>
          <a:p>
            <a:r>
              <a:rPr lang="es-MX" sz="2200" b="1" dirty="0" smtClean="0">
                <a:solidFill>
                  <a:schemeClr val="accent1">
                    <a:lumMod val="75000"/>
                  </a:schemeClr>
                </a:solidFill>
                <a:latin typeface="Calibri" pitchFamily="34" charset="0"/>
                <a:cs typeface="Calibri" pitchFamily="34" charset="0"/>
              </a:rPr>
              <a:t>Implementar mecanismos de verificación de información sobre el avance físico y financiero y los indicadores asociados al Fondo </a:t>
            </a:r>
            <a:r>
              <a:rPr lang="es-MX" sz="3200" dirty="0" smtClean="0">
                <a:solidFill>
                  <a:schemeClr val="tx2"/>
                </a:solidFill>
                <a:latin typeface="Calibri" pitchFamily="34" charset="0"/>
                <a:cs typeface="Calibri" pitchFamily="34" charset="0"/>
              </a:rPr>
              <a:t/>
            </a:r>
            <a:br>
              <a:rPr lang="es-MX" sz="3200" dirty="0" smtClean="0">
                <a:solidFill>
                  <a:schemeClr val="tx2"/>
                </a:solidFill>
                <a:latin typeface="Calibri" pitchFamily="34" charset="0"/>
                <a:cs typeface="Calibri" pitchFamily="34" charset="0"/>
              </a:rPr>
            </a:br>
            <a:endParaRPr lang="es-MX" sz="3200" b="1" dirty="0">
              <a:solidFill>
                <a:srgbClr val="002060"/>
              </a:solidFill>
              <a:latin typeface="Calibri" pitchFamily="34" charset="0"/>
              <a:cs typeface="Calibri" pitchFamily="34" charset="0"/>
            </a:endParaRPr>
          </a:p>
        </p:txBody>
      </p:sp>
      <p:cxnSp>
        <p:nvCxnSpPr>
          <p:cNvPr id="5" name="4 Conector recto"/>
          <p:cNvCxnSpPr/>
          <p:nvPr/>
        </p:nvCxnSpPr>
        <p:spPr>
          <a:xfrm>
            <a:off x="459472"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6" name="3 Marcador de contenido"/>
          <p:cNvGraphicFramePr>
            <a:graphicFrameLocks noGrp="1"/>
          </p:cNvGraphicFramePr>
          <p:nvPr>
            <p:extLst>
              <p:ext uri="{D42A27DB-BD31-4B8C-83A1-F6EECF244321}">
                <p14:modId xmlns:p14="http://schemas.microsoft.com/office/powerpoint/2010/main" val="1259586126"/>
              </p:ext>
            </p:extLst>
          </p:nvPr>
        </p:nvGraphicFramePr>
        <p:xfrm>
          <a:off x="457200" y="1628800"/>
          <a:ext cx="82296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5016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MX" sz="2200" dirty="0" smtClean="0">
              <a:solidFill>
                <a:srgbClr val="002060"/>
              </a:solidFill>
              <a:latin typeface="Calibri" pitchFamily="34" charset="0"/>
              <a:cs typeface="Calibri" pitchFamily="34" charset="0"/>
            </a:endParaRPr>
          </a:p>
          <a:p>
            <a:pPr marL="0" indent="0">
              <a:buNone/>
            </a:pPr>
            <a:endParaRPr lang="es-MX" sz="2200" dirty="0">
              <a:solidFill>
                <a:srgbClr val="0070C0"/>
              </a:solidFill>
              <a:latin typeface="Calibri" pitchFamily="34" charset="0"/>
              <a:cs typeface="Calibri" pitchFamily="34" charset="0"/>
            </a:endParaRPr>
          </a:p>
          <a:p>
            <a:pPr marL="0" indent="0">
              <a:buNone/>
            </a:pPr>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200" dirty="0" smtClean="0">
              <a:solidFill>
                <a:schemeClr val="tx2"/>
              </a:solidFill>
              <a:latin typeface="Calibri" pitchFamily="34" charset="0"/>
              <a:cs typeface="Calibri" pitchFamily="34" charset="0"/>
            </a:endParaRPr>
          </a:p>
          <a:p>
            <a:endParaRPr lang="es-MX" sz="2200" dirty="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a:p>
            <a:endParaRPr lang="es-MX" sz="2400" dirty="0">
              <a:solidFill>
                <a:schemeClr val="tx2"/>
              </a:solidFill>
              <a:latin typeface="Calibri" pitchFamily="34" charset="0"/>
              <a:cs typeface="Calibri" pitchFamily="34" charset="0"/>
            </a:endParaRPr>
          </a:p>
          <a:p>
            <a:endParaRPr lang="es-MX" sz="2400" dirty="0" smtClean="0">
              <a:solidFill>
                <a:schemeClr val="tx2"/>
              </a:solidFill>
              <a:latin typeface="Calibri" pitchFamily="34" charset="0"/>
              <a:cs typeface="Calibri" pitchFamily="34" charset="0"/>
            </a:endParaRPr>
          </a:p>
        </p:txBody>
      </p:sp>
      <p:sp>
        <p:nvSpPr>
          <p:cNvPr id="4" name="4 Título"/>
          <p:cNvSpPr>
            <a:spLocks noGrp="1"/>
          </p:cNvSpPr>
          <p:nvPr>
            <p:ph type="title"/>
          </p:nvPr>
        </p:nvSpPr>
        <p:spPr/>
        <p:txBody>
          <a:bodyPr/>
          <a:lstStyle/>
          <a:p>
            <a:r>
              <a:rPr lang="es-MX" sz="2400" b="1" dirty="0" smtClean="0">
                <a:solidFill>
                  <a:schemeClr val="accent1">
                    <a:lumMod val="75000"/>
                  </a:schemeClr>
                </a:solidFill>
                <a:latin typeface="Calibri" pitchFamily="34" charset="0"/>
                <a:cs typeface="Calibri" pitchFamily="34" charset="0"/>
              </a:rPr>
              <a:t>Fortalecer los </a:t>
            </a:r>
            <a:r>
              <a:rPr lang="es-MX" sz="2400" b="1" dirty="0">
                <a:solidFill>
                  <a:schemeClr val="accent1">
                    <a:lumMod val="75000"/>
                  </a:schemeClr>
                </a:solidFill>
                <a:latin typeface="Calibri" pitchFamily="34" charset="0"/>
                <a:cs typeface="Calibri" pitchFamily="34" charset="0"/>
              </a:rPr>
              <a:t>mecanismos de evaluación </a:t>
            </a:r>
            <a:r>
              <a:rPr lang="es-MX" sz="2400" b="1" dirty="0" smtClean="0">
                <a:solidFill>
                  <a:schemeClr val="accent1">
                    <a:lumMod val="75000"/>
                  </a:schemeClr>
                </a:solidFill>
                <a:latin typeface="Calibri" pitchFamily="34" charset="0"/>
                <a:cs typeface="Calibri" pitchFamily="34" charset="0"/>
              </a:rPr>
              <a:t>y transparencia sobre </a:t>
            </a:r>
            <a:r>
              <a:rPr lang="es-MX" sz="2400" b="1" dirty="0">
                <a:solidFill>
                  <a:schemeClr val="accent1">
                    <a:lumMod val="75000"/>
                  </a:schemeClr>
                </a:solidFill>
                <a:latin typeface="Calibri" pitchFamily="34" charset="0"/>
                <a:cs typeface="Calibri" pitchFamily="34" charset="0"/>
              </a:rPr>
              <a:t>el ejercicio de los recursos del </a:t>
            </a:r>
            <a:r>
              <a:rPr lang="es-MX" sz="2400" b="1" dirty="0" smtClean="0">
                <a:solidFill>
                  <a:schemeClr val="accent1">
                    <a:lumMod val="75000"/>
                  </a:schemeClr>
                </a:solidFill>
                <a:latin typeface="Calibri" pitchFamily="34" charset="0"/>
                <a:cs typeface="Calibri" pitchFamily="34" charset="0"/>
              </a:rPr>
              <a:t>Fondo</a:t>
            </a:r>
            <a:r>
              <a:rPr lang="es-MX" sz="3200" dirty="0" smtClean="0">
                <a:solidFill>
                  <a:schemeClr val="tx2"/>
                </a:solidFill>
                <a:latin typeface="Calibri" pitchFamily="34" charset="0"/>
                <a:cs typeface="Calibri" pitchFamily="34" charset="0"/>
              </a:rPr>
              <a:t/>
            </a:r>
            <a:br>
              <a:rPr lang="es-MX" sz="3200" dirty="0" smtClean="0">
                <a:solidFill>
                  <a:schemeClr val="tx2"/>
                </a:solidFill>
                <a:latin typeface="Calibri" pitchFamily="34" charset="0"/>
                <a:cs typeface="Calibri" pitchFamily="34" charset="0"/>
              </a:rPr>
            </a:br>
            <a:endParaRPr lang="es-MX" sz="3200" b="1" dirty="0">
              <a:solidFill>
                <a:srgbClr val="002060"/>
              </a:solidFill>
              <a:latin typeface="Calibri" pitchFamily="34" charset="0"/>
              <a:cs typeface="Calibri" pitchFamily="34" charset="0"/>
            </a:endParaRPr>
          </a:p>
        </p:txBody>
      </p:sp>
      <p:cxnSp>
        <p:nvCxnSpPr>
          <p:cNvPr id="5" name="4 Conector recto"/>
          <p:cNvCxnSpPr/>
          <p:nvPr/>
        </p:nvCxnSpPr>
        <p:spPr>
          <a:xfrm>
            <a:off x="459472"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6" name="3 Marcador de contenido"/>
          <p:cNvGraphicFramePr>
            <a:graphicFrameLocks noGrp="1"/>
          </p:cNvGraphicFramePr>
          <p:nvPr>
            <p:extLst>
              <p:ext uri="{D42A27DB-BD31-4B8C-83A1-F6EECF244321}">
                <p14:modId xmlns:p14="http://schemas.microsoft.com/office/powerpoint/2010/main" val="2680281945"/>
              </p:ext>
            </p:extLst>
          </p:nvPr>
        </p:nvGraphicFramePr>
        <p:xfrm>
          <a:off x="457200" y="1628800"/>
          <a:ext cx="8229600" cy="4046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8369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35896" y="2524241"/>
            <a:ext cx="2510412" cy="707886"/>
          </a:xfrm>
          <a:prstGeom prst="rect">
            <a:avLst/>
          </a:prstGeom>
          <a:noFill/>
        </p:spPr>
        <p:txBody>
          <a:bodyPr wrap="square" rtlCol="0">
            <a:spAutoFit/>
          </a:bodyPr>
          <a:lstStyle/>
          <a:p>
            <a:pPr algn="ctr"/>
            <a:r>
              <a:rPr lang="es-MX" sz="4000" b="1" dirty="0" smtClean="0">
                <a:solidFill>
                  <a:schemeClr val="accent6">
                    <a:lumMod val="75000"/>
                  </a:schemeClr>
                </a:solidFill>
                <a:latin typeface="Calibri" pitchFamily="34" charset="0"/>
                <a:cs typeface="Calibri" pitchFamily="34" charset="0"/>
              </a:rPr>
              <a:t>Gracias </a:t>
            </a:r>
            <a:endParaRPr lang="es-MX" sz="4000" b="1" dirty="0">
              <a:solidFill>
                <a:schemeClr val="accent6">
                  <a:lumMod val="75000"/>
                </a:schemeClr>
              </a:solidFill>
              <a:latin typeface="Calibri" pitchFamily="34" charset="0"/>
              <a:cs typeface="Calibri" pitchFamily="34" charset="0"/>
            </a:endParaRPr>
          </a:p>
        </p:txBody>
      </p:sp>
      <p:pic>
        <p:nvPicPr>
          <p:cNvPr id="4" name="Imagen 3"/>
          <p:cNvPicPr>
            <a:picLocks noChangeAspect="1"/>
          </p:cNvPicPr>
          <p:nvPr/>
        </p:nvPicPr>
        <p:blipFill>
          <a:blip r:embed="rId2"/>
          <a:stretch>
            <a:fillRect/>
          </a:stretch>
        </p:blipFill>
        <p:spPr>
          <a:xfrm>
            <a:off x="251520" y="2492896"/>
            <a:ext cx="1944216" cy="1524000"/>
          </a:xfrm>
          <a:prstGeom prst="rect">
            <a:avLst/>
          </a:prstGeom>
        </p:spPr>
      </p:pic>
      <p:sp>
        <p:nvSpPr>
          <p:cNvPr id="5" name="4 CuadroTexto"/>
          <p:cNvSpPr txBox="1"/>
          <p:nvPr/>
        </p:nvSpPr>
        <p:spPr>
          <a:xfrm>
            <a:off x="4725884" y="5199583"/>
            <a:ext cx="4094588" cy="461665"/>
          </a:xfrm>
          <a:prstGeom prst="rect">
            <a:avLst/>
          </a:prstGeom>
          <a:noFill/>
        </p:spPr>
        <p:txBody>
          <a:bodyPr wrap="square" rtlCol="0">
            <a:spAutoFit/>
          </a:bodyPr>
          <a:lstStyle/>
          <a:p>
            <a:pPr algn="ctr"/>
            <a:r>
              <a:rPr lang="es-MX" sz="2400" b="1" dirty="0" smtClean="0">
                <a:latin typeface="Calibri" pitchFamily="34" charset="0"/>
                <a:cs typeface="Calibri" pitchFamily="34" charset="0"/>
              </a:rPr>
              <a:t>Contacto: jpgutier@insp.mx</a:t>
            </a:r>
            <a:endParaRPr lang="es-MX" sz="2400" b="1" dirty="0">
              <a:latin typeface="Calibri" pitchFamily="34" charset="0"/>
              <a:cs typeface="Calibri" pitchFamily="34" charset="0"/>
            </a:endParaRPr>
          </a:p>
        </p:txBody>
      </p:sp>
    </p:spTree>
    <p:extLst>
      <p:ext uri="{BB962C8B-B14F-4D97-AF65-F5344CB8AC3E}">
        <p14:creationId xmlns:p14="http://schemas.microsoft.com/office/powerpoint/2010/main" val="358970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latin typeface="Calibri"/>
                <a:cs typeface="Calibri"/>
              </a:rPr>
              <a:t>Contenido de la presentación</a:t>
            </a:r>
            <a:endParaRPr lang="es-ES" b="1" dirty="0">
              <a:latin typeface="Calibri"/>
              <a:cs typeface="Calibri"/>
            </a:endParaRPr>
          </a:p>
        </p:txBody>
      </p:sp>
      <p:sp>
        <p:nvSpPr>
          <p:cNvPr id="3" name="Marcador de contenido 2"/>
          <p:cNvSpPr>
            <a:spLocks noGrp="1"/>
          </p:cNvSpPr>
          <p:nvPr>
            <p:ph idx="1"/>
          </p:nvPr>
        </p:nvSpPr>
        <p:spPr/>
        <p:txBody>
          <a:bodyPr>
            <a:normAutofit/>
          </a:bodyPr>
          <a:lstStyle/>
          <a:p>
            <a:r>
              <a:rPr lang="es-ES" sz="3200" dirty="0" smtClean="0">
                <a:latin typeface="Calibri"/>
                <a:cs typeface="Calibri"/>
              </a:rPr>
              <a:t>Antecedentes</a:t>
            </a:r>
            <a:endParaRPr lang="es-ES" sz="3200" dirty="0">
              <a:latin typeface="Calibri"/>
              <a:cs typeface="Calibri"/>
            </a:endParaRPr>
          </a:p>
          <a:p>
            <a:r>
              <a:rPr lang="es-ES" sz="3200" dirty="0" smtClean="0">
                <a:latin typeface="Calibri"/>
                <a:cs typeface="Calibri"/>
              </a:rPr>
              <a:t>Metodología</a:t>
            </a:r>
          </a:p>
          <a:p>
            <a:pPr lvl="1"/>
            <a:r>
              <a:rPr lang="es-ES" dirty="0" smtClean="0">
                <a:latin typeface="Calibri"/>
                <a:cs typeface="Calibri"/>
              </a:rPr>
              <a:t>Objetivos de la evaluación</a:t>
            </a:r>
          </a:p>
          <a:p>
            <a:pPr lvl="1"/>
            <a:r>
              <a:rPr lang="es-ES" dirty="0" smtClean="0">
                <a:latin typeface="Calibri"/>
                <a:cs typeface="Calibri"/>
              </a:rPr>
              <a:t>Estrategia general de la evaluación</a:t>
            </a:r>
          </a:p>
          <a:p>
            <a:r>
              <a:rPr lang="es-ES" sz="3200" dirty="0" smtClean="0">
                <a:latin typeface="Calibri"/>
                <a:cs typeface="Calibri"/>
              </a:rPr>
              <a:t>Recomendaciones</a:t>
            </a:r>
          </a:p>
          <a:p>
            <a:pPr lvl="1"/>
            <a:r>
              <a:rPr lang="es-ES" dirty="0" smtClean="0">
                <a:latin typeface="Calibri"/>
                <a:cs typeface="Calibri"/>
              </a:rPr>
              <a:t>Modificaciones a la normatividad</a:t>
            </a:r>
          </a:p>
          <a:p>
            <a:pPr lvl="1"/>
            <a:r>
              <a:rPr lang="es-ES" dirty="0" smtClean="0">
                <a:latin typeface="Calibri"/>
                <a:cs typeface="Calibri"/>
              </a:rPr>
              <a:t>Mejoras administrativas</a:t>
            </a:r>
          </a:p>
          <a:p>
            <a:pPr lvl="1"/>
            <a:endParaRPr lang="es-ES" dirty="0" smtClean="0">
              <a:latin typeface="Calibri"/>
              <a:cs typeface="Calibri"/>
            </a:endParaRPr>
          </a:p>
        </p:txBody>
      </p:sp>
      <p:cxnSp>
        <p:nvCxnSpPr>
          <p:cNvPr id="4" name="15 Conector recto"/>
          <p:cNvCxnSpPr/>
          <p:nvPr/>
        </p:nvCxnSpPr>
        <p:spPr>
          <a:xfrm>
            <a:off x="467544" y="1340768"/>
            <a:ext cx="828092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823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3560" y="2358008"/>
            <a:ext cx="8208912" cy="1143000"/>
          </a:xfrm>
        </p:spPr>
        <p:txBody>
          <a:bodyPr/>
          <a:lstStyle/>
          <a:p>
            <a:pPr algn="ctr"/>
            <a:r>
              <a:rPr lang="es-MX" b="1" dirty="0" smtClean="0">
                <a:solidFill>
                  <a:srgbClr val="002060"/>
                </a:solidFill>
                <a:latin typeface="Calibri" pitchFamily="34" charset="0"/>
                <a:cs typeface="Calibri" pitchFamily="34" charset="0"/>
              </a:rPr>
              <a:t>Antecedentes</a:t>
            </a:r>
            <a:endParaRPr lang="es-MX" b="1" dirty="0">
              <a:solidFill>
                <a:srgbClr val="002060"/>
              </a:solidFill>
              <a:latin typeface="Calibri" pitchFamily="34" charset="0"/>
              <a:cs typeface="Calibri" pitchFamily="34" charset="0"/>
            </a:endParaRPr>
          </a:p>
        </p:txBody>
      </p:sp>
      <p:cxnSp>
        <p:nvCxnSpPr>
          <p:cNvPr id="16" name="15 Conector recto"/>
          <p:cNvCxnSpPr/>
          <p:nvPr/>
        </p:nvCxnSpPr>
        <p:spPr>
          <a:xfrm>
            <a:off x="380442" y="3573016"/>
            <a:ext cx="836802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 name="1 Rectángulo"/>
          <p:cNvSpPr/>
          <p:nvPr/>
        </p:nvSpPr>
        <p:spPr>
          <a:xfrm>
            <a:off x="380442" y="1484784"/>
            <a:ext cx="7539070" cy="3046988"/>
          </a:xfrm>
          <a:prstGeom prst="rect">
            <a:avLst/>
          </a:prstGeom>
        </p:spPr>
        <p:txBody>
          <a:bodyPr wrap="square">
            <a:spAutoFit/>
          </a:bodyPr>
          <a:lstStyle/>
          <a:p>
            <a:pPr algn="just"/>
            <a:endParaRPr lang="es-MX" sz="2400" dirty="0" smtClean="0">
              <a:solidFill>
                <a:srgbClr val="002060"/>
              </a:solidFill>
            </a:endParaRPr>
          </a:p>
          <a:p>
            <a:pPr marL="457200" indent="-457200" algn="just">
              <a:buFont typeface="Arial" panose="020B0604020202020204" pitchFamily="34" charset="0"/>
              <a:buChar char="•"/>
            </a:pPr>
            <a:endParaRPr lang="es-MX" sz="2000" dirty="0">
              <a:solidFill>
                <a:srgbClr val="002060"/>
              </a:solidFill>
            </a:endParaRPr>
          </a:p>
          <a:p>
            <a:pPr marL="457200" indent="-457200" algn="just">
              <a:buFont typeface="Arial" panose="020B0604020202020204" pitchFamily="34" charset="0"/>
              <a:buChar char="•"/>
            </a:pPr>
            <a:endParaRPr lang="es-MX" sz="2000" dirty="0" smtClean="0">
              <a:solidFill>
                <a:srgbClr val="002060"/>
              </a:solidFill>
            </a:endParaRPr>
          </a:p>
          <a:p>
            <a:pPr marL="457200" indent="-457200" algn="just">
              <a:buFont typeface="Arial" panose="020B0604020202020204" pitchFamily="34" charset="0"/>
              <a:buChar char="•"/>
            </a:pPr>
            <a:endParaRPr lang="es-MX" sz="2000" dirty="0">
              <a:solidFill>
                <a:srgbClr val="002060"/>
              </a:solidFill>
            </a:endParaRPr>
          </a:p>
          <a:p>
            <a:pPr marL="457200" indent="-457200" algn="just">
              <a:buFont typeface="Arial" panose="020B0604020202020204" pitchFamily="34" charset="0"/>
              <a:buChar char="•"/>
            </a:pPr>
            <a:endParaRPr lang="es-MX" sz="2000" dirty="0" smtClean="0">
              <a:solidFill>
                <a:srgbClr val="002060"/>
              </a:solidFill>
            </a:endParaRPr>
          </a:p>
          <a:p>
            <a:pPr marL="457200" indent="-457200" algn="just">
              <a:buFont typeface="Arial" panose="020B0604020202020204" pitchFamily="34" charset="0"/>
              <a:buChar char="•"/>
            </a:pPr>
            <a:endParaRPr lang="es-MX" sz="2000" dirty="0">
              <a:solidFill>
                <a:srgbClr val="002060"/>
              </a:solidFill>
            </a:endParaRPr>
          </a:p>
          <a:p>
            <a:pPr marL="457200" indent="-457200" algn="just">
              <a:buFont typeface="Arial" panose="020B0604020202020204" pitchFamily="34" charset="0"/>
              <a:buChar char="•"/>
            </a:pPr>
            <a:endParaRPr lang="es-MX" sz="2000" dirty="0" smtClean="0">
              <a:solidFill>
                <a:srgbClr val="002060"/>
              </a:solidFill>
            </a:endParaRPr>
          </a:p>
          <a:p>
            <a:pPr marL="457200" indent="-457200" algn="just">
              <a:buFont typeface="Arial" panose="020B0604020202020204" pitchFamily="34" charset="0"/>
              <a:buChar char="•"/>
            </a:pPr>
            <a:endParaRPr lang="es-MX" sz="2000" dirty="0">
              <a:solidFill>
                <a:srgbClr val="002060"/>
              </a:solidFill>
            </a:endParaRPr>
          </a:p>
          <a:p>
            <a:pPr marL="457200" indent="-457200" algn="just">
              <a:buFont typeface="Arial" panose="020B0604020202020204" pitchFamily="34" charset="0"/>
              <a:buChar char="•"/>
            </a:pPr>
            <a:endParaRPr lang="es-MX" sz="2800" dirty="0">
              <a:solidFill>
                <a:srgbClr val="002060"/>
              </a:solidFill>
            </a:endParaRPr>
          </a:p>
        </p:txBody>
      </p:sp>
    </p:spTree>
    <p:extLst>
      <p:ext uri="{BB962C8B-B14F-4D97-AF65-F5344CB8AC3E}">
        <p14:creationId xmlns:p14="http://schemas.microsoft.com/office/powerpoint/2010/main" val="556081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MX" sz="3200" dirty="0" smtClean="0">
                <a:solidFill>
                  <a:srgbClr val="002060"/>
                </a:solidFill>
                <a:latin typeface="Calibri" pitchFamily="34" charset="0"/>
                <a:cs typeface="Calibri" pitchFamily="34" charset="0"/>
              </a:rPr>
              <a:t>Fondo para la Infraestructura Social Estatal</a:t>
            </a:r>
            <a:r>
              <a:rPr lang="es-MX" dirty="0" smtClean="0">
                <a:solidFill>
                  <a:srgbClr val="002060"/>
                </a:solidFill>
                <a:latin typeface="Calibri" pitchFamily="34" charset="0"/>
                <a:cs typeface="Calibri" pitchFamily="34" charset="0"/>
              </a:rPr>
              <a:t/>
            </a:r>
            <a:br>
              <a:rPr lang="es-MX" dirty="0" smtClean="0">
                <a:solidFill>
                  <a:srgbClr val="002060"/>
                </a:solidFill>
                <a:latin typeface="Calibri" pitchFamily="34" charset="0"/>
                <a:cs typeface="Calibri" pitchFamily="34" charset="0"/>
              </a:rPr>
            </a:br>
            <a:r>
              <a:rPr lang="es-MX" sz="2000" dirty="0" smtClean="0">
                <a:solidFill>
                  <a:srgbClr val="002060"/>
                </a:solidFill>
                <a:latin typeface="Calibri" pitchFamily="34" charset="0"/>
                <a:cs typeface="Calibri" pitchFamily="34" charset="0"/>
              </a:rPr>
              <a:t>Ley de Coordinación Fiscal</a:t>
            </a:r>
            <a:endParaRPr lang="es-MX" sz="2000" b="1" dirty="0">
              <a:solidFill>
                <a:srgbClr val="002060"/>
              </a:solidFill>
              <a:latin typeface="Calibri" pitchFamily="34" charset="0"/>
              <a:cs typeface="Calibri" pitchFamily="34" charset="0"/>
            </a:endParaRPr>
          </a:p>
        </p:txBody>
      </p:sp>
      <p:cxnSp>
        <p:nvCxnSpPr>
          <p:cNvPr id="10" name="9 Conector recto"/>
          <p:cNvCxnSpPr/>
          <p:nvPr/>
        </p:nvCxnSpPr>
        <p:spPr>
          <a:xfrm>
            <a:off x="457200" y="1390342"/>
            <a:ext cx="746004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a:off x="459472" y="1310726"/>
            <a:ext cx="746004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3" name="2 Diagrama"/>
          <p:cNvGraphicFramePr/>
          <p:nvPr>
            <p:extLst>
              <p:ext uri="{D42A27DB-BD31-4B8C-83A1-F6EECF244321}">
                <p14:modId xmlns:p14="http://schemas.microsoft.com/office/powerpoint/2010/main" val="3659495360"/>
              </p:ext>
            </p:extLst>
          </p:nvPr>
        </p:nvGraphicFramePr>
        <p:xfrm>
          <a:off x="251520" y="1772816"/>
          <a:ext cx="8892480" cy="2554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683568" y="4793678"/>
            <a:ext cx="8064896" cy="9936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2000" dirty="0" smtClean="0">
                <a:solidFill>
                  <a:srgbClr val="002060"/>
                </a:solidFill>
                <a:latin typeface="Calibri" pitchFamily="34" charset="0"/>
                <a:cs typeface="Calibri" pitchFamily="34" charset="0"/>
              </a:rPr>
              <a:t>Hasta un 3% de los recursos puede ser utilizado con fines de seguimiento y control operativo y evaluación del Fondo.</a:t>
            </a:r>
            <a:endParaRPr lang="es-MX" sz="200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330970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sz="3400" b="1" dirty="0" smtClean="0">
                <a:solidFill>
                  <a:srgbClr val="002060"/>
                </a:solidFill>
                <a:latin typeface="Calibri" pitchFamily="34" charset="0"/>
                <a:cs typeface="Calibri" pitchFamily="34" charset="0"/>
              </a:rPr>
              <a:t>Información de auditorías ha identificado retos previamente</a:t>
            </a:r>
            <a:endParaRPr lang="es-MX" sz="3400" b="1" dirty="0">
              <a:solidFill>
                <a:srgbClr val="002060"/>
              </a:solidFill>
              <a:latin typeface="Calibri" pitchFamily="34" charset="0"/>
              <a:cs typeface="Calibri" pitchFamily="34" charset="0"/>
            </a:endParaRPr>
          </a:p>
        </p:txBody>
      </p:sp>
      <p:cxnSp>
        <p:nvCxnSpPr>
          <p:cNvPr id="16" name="15 Conector recto"/>
          <p:cNvCxnSpPr/>
          <p:nvPr/>
        </p:nvCxnSpPr>
        <p:spPr>
          <a:xfrm>
            <a:off x="459472" y="1310726"/>
            <a:ext cx="828899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3" name="2 Diagrama"/>
          <p:cNvGraphicFramePr/>
          <p:nvPr>
            <p:extLst>
              <p:ext uri="{D42A27DB-BD31-4B8C-83A1-F6EECF244321}">
                <p14:modId xmlns:p14="http://schemas.microsoft.com/office/powerpoint/2010/main" val="675542660"/>
              </p:ext>
            </p:extLst>
          </p:nvPr>
        </p:nvGraphicFramePr>
        <p:xfrm>
          <a:off x="459472" y="1956316"/>
          <a:ext cx="8288992" cy="3200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254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51520" y="6021288"/>
            <a:ext cx="8064896" cy="400110"/>
          </a:xfrm>
          <a:prstGeom prst="rect">
            <a:avLst/>
          </a:prstGeom>
        </p:spPr>
        <p:txBody>
          <a:bodyPr wrap="square">
            <a:spAutoFit/>
          </a:bodyPr>
          <a:lstStyle/>
          <a:p>
            <a:r>
              <a:rPr lang="es-MX" sz="1000" b="1" dirty="0">
                <a:latin typeface="Calibri" panose="020F0502020204030204" pitchFamily="34" charset="0"/>
              </a:rPr>
              <a:t>Fuente: </a:t>
            </a:r>
            <a:r>
              <a:rPr lang="es-MX" sz="1000" dirty="0"/>
              <a:t>Elaboración propia a partir de la información disponible en el Observatorio del </a:t>
            </a:r>
            <a:r>
              <a:rPr lang="es-MX" sz="1000" dirty="0" smtClean="0"/>
              <a:t>Gasto: Transparencia Presupuestaria. Valores deflactados (2012).</a:t>
            </a:r>
            <a:endParaRPr lang="es-ES_tradnl" sz="1000" dirty="0">
              <a:latin typeface="Calibri" panose="020F0502020204030204" pitchFamily="34" charset="0"/>
            </a:endParaRPr>
          </a:p>
        </p:txBody>
      </p:sp>
      <p:sp>
        <p:nvSpPr>
          <p:cNvPr id="12" name="Título 1"/>
          <p:cNvSpPr>
            <a:spLocks noGrp="1"/>
          </p:cNvSpPr>
          <p:nvPr>
            <p:ph type="title"/>
          </p:nvPr>
        </p:nvSpPr>
        <p:spPr>
          <a:xfrm>
            <a:off x="457200" y="274638"/>
            <a:ext cx="8229600" cy="1143000"/>
          </a:xfrm>
        </p:spPr>
        <p:txBody>
          <a:bodyPr/>
          <a:lstStyle/>
          <a:p>
            <a:r>
              <a:rPr lang="es-MX" sz="2200" b="1" dirty="0" smtClean="0">
                <a:solidFill>
                  <a:srgbClr val="E46C0A"/>
                </a:solidFill>
                <a:latin typeface="Calibri"/>
                <a:cs typeface="Calibri"/>
              </a:rPr>
              <a:t>Presupuesto asignado al FISE y tendencia </a:t>
            </a:r>
            <a:r>
              <a:rPr lang="es-MX" sz="2200" b="1" dirty="0">
                <a:solidFill>
                  <a:srgbClr val="E46C0A"/>
                </a:solidFill>
                <a:latin typeface="Calibri"/>
                <a:cs typeface="Calibri"/>
              </a:rPr>
              <a:t>de crecimiento </a:t>
            </a:r>
            <a:r>
              <a:rPr lang="es-MX" sz="2200" b="1" dirty="0" smtClean="0">
                <a:solidFill>
                  <a:srgbClr val="E46C0A"/>
                </a:solidFill>
                <a:latin typeface="Calibri"/>
                <a:cs typeface="Calibri"/>
              </a:rPr>
              <a:t>real:</a:t>
            </a:r>
            <a:br>
              <a:rPr lang="es-MX" sz="2200" b="1" dirty="0" smtClean="0">
                <a:solidFill>
                  <a:srgbClr val="E46C0A"/>
                </a:solidFill>
                <a:latin typeface="Calibri"/>
                <a:cs typeface="Calibri"/>
              </a:rPr>
            </a:br>
            <a:r>
              <a:rPr lang="es-MX" sz="2200" b="1" dirty="0" smtClean="0">
                <a:solidFill>
                  <a:srgbClr val="E46C0A"/>
                </a:solidFill>
                <a:latin typeface="Calibri"/>
                <a:cs typeface="Calibri"/>
              </a:rPr>
              <a:t> 2003-2013</a:t>
            </a:r>
            <a:r>
              <a:rPr lang="es-ES" sz="3200" b="1" dirty="0">
                <a:solidFill>
                  <a:srgbClr val="E46C0A"/>
                </a:solidFill>
                <a:latin typeface="Calibri"/>
                <a:cs typeface="Calibri"/>
              </a:rPr>
              <a:t/>
            </a:r>
            <a:br>
              <a:rPr lang="es-ES" sz="3200" b="1" dirty="0">
                <a:solidFill>
                  <a:srgbClr val="E46C0A"/>
                </a:solidFill>
                <a:latin typeface="Calibri"/>
                <a:cs typeface="Calibri"/>
              </a:rPr>
            </a:br>
            <a:endParaRPr lang="es-ES" sz="3400" b="1" dirty="0"/>
          </a:p>
        </p:txBody>
      </p:sp>
      <p:cxnSp>
        <p:nvCxnSpPr>
          <p:cNvPr id="13" name="15 Conector recto"/>
          <p:cNvCxnSpPr/>
          <p:nvPr/>
        </p:nvCxnSpPr>
        <p:spPr>
          <a:xfrm flipV="1">
            <a:off x="395536" y="1196752"/>
            <a:ext cx="8373616" cy="7200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4" name="Título 1"/>
          <p:cNvSpPr txBox="1">
            <a:spLocks/>
          </p:cNvSpPr>
          <p:nvPr/>
        </p:nvSpPr>
        <p:spPr>
          <a:xfrm>
            <a:off x="395536" y="1484784"/>
            <a:ext cx="8373616" cy="7109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17365F"/>
                </a:solidFill>
                <a:latin typeface="Trebuchet MS" pitchFamily="34" charset="0"/>
                <a:ea typeface="+mj-ea"/>
                <a:cs typeface="+mj-cs"/>
              </a:defRPr>
            </a:lvl1pPr>
          </a:lstStyle>
          <a:p>
            <a:pPr algn="ctr"/>
            <a:endParaRPr lang="es-ES" sz="2200" b="1" dirty="0">
              <a:solidFill>
                <a:srgbClr val="E46C0A"/>
              </a:solidFill>
              <a:latin typeface="Calibri"/>
              <a:cs typeface="Calibri"/>
            </a:endParaRPr>
          </a:p>
        </p:txBody>
      </p:sp>
      <p:sp>
        <p:nvSpPr>
          <p:cNvPr id="3" name="2 Marcador de contenido"/>
          <p:cNvSpPr>
            <a:spLocks noGrp="1"/>
          </p:cNvSpPr>
          <p:nvPr>
            <p:ph idx="1"/>
          </p:nvPr>
        </p:nvSpPr>
        <p:spPr>
          <a:xfrm>
            <a:off x="457200" y="2252116"/>
            <a:ext cx="8229600" cy="3874047"/>
          </a:xfrm>
        </p:spPr>
        <p:txBody>
          <a:bodyPr/>
          <a:lstStyle/>
          <a:p>
            <a:pPr marL="0" indent="0">
              <a:buNone/>
            </a:pPr>
            <a:endParaRPr lang="es-ES" dirty="0" smtClean="0"/>
          </a:p>
          <a:p>
            <a:endParaRPr lang="es-ES" dirty="0"/>
          </a:p>
        </p:txBody>
      </p:sp>
      <p:graphicFrame>
        <p:nvGraphicFramePr>
          <p:cNvPr id="9" name="8 Gráfico"/>
          <p:cNvGraphicFramePr/>
          <p:nvPr>
            <p:extLst>
              <p:ext uri="{D42A27DB-BD31-4B8C-83A1-F6EECF244321}">
                <p14:modId xmlns:p14="http://schemas.microsoft.com/office/powerpoint/2010/main" val="909665322"/>
              </p:ext>
            </p:extLst>
          </p:nvPr>
        </p:nvGraphicFramePr>
        <p:xfrm>
          <a:off x="395536" y="1700808"/>
          <a:ext cx="8373616"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1720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3560" y="2358008"/>
            <a:ext cx="8208912" cy="1143000"/>
          </a:xfrm>
        </p:spPr>
        <p:txBody>
          <a:bodyPr/>
          <a:lstStyle/>
          <a:p>
            <a:pPr algn="ctr"/>
            <a:r>
              <a:rPr lang="es-MX" b="1" dirty="0" smtClean="0">
                <a:solidFill>
                  <a:srgbClr val="002060"/>
                </a:solidFill>
                <a:latin typeface="Calibri" pitchFamily="34" charset="0"/>
                <a:cs typeface="Calibri" pitchFamily="34" charset="0"/>
              </a:rPr>
              <a:t>Metodología</a:t>
            </a:r>
            <a:endParaRPr lang="es-MX" b="1" dirty="0">
              <a:solidFill>
                <a:srgbClr val="002060"/>
              </a:solidFill>
              <a:latin typeface="Calibri" pitchFamily="34" charset="0"/>
              <a:cs typeface="Calibri" pitchFamily="34" charset="0"/>
            </a:endParaRPr>
          </a:p>
        </p:txBody>
      </p:sp>
      <p:cxnSp>
        <p:nvCxnSpPr>
          <p:cNvPr id="16" name="15 Conector recto"/>
          <p:cNvCxnSpPr/>
          <p:nvPr/>
        </p:nvCxnSpPr>
        <p:spPr>
          <a:xfrm>
            <a:off x="380442" y="3573016"/>
            <a:ext cx="836802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 name="1 Rectángulo"/>
          <p:cNvSpPr/>
          <p:nvPr/>
        </p:nvSpPr>
        <p:spPr>
          <a:xfrm>
            <a:off x="380442" y="1484784"/>
            <a:ext cx="7539070" cy="3046988"/>
          </a:xfrm>
          <a:prstGeom prst="rect">
            <a:avLst/>
          </a:prstGeom>
        </p:spPr>
        <p:txBody>
          <a:bodyPr wrap="square">
            <a:spAutoFit/>
          </a:bodyPr>
          <a:lstStyle/>
          <a:p>
            <a:pPr algn="just"/>
            <a:endParaRPr lang="es-MX" sz="2400" dirty="0" smtClean="0">
              <a:solidFill>
                <a:srgbClr val="002060"/>
              </a:solidFill>
            </a:endParaRPr>
          </a:p>
          <a:p>
            <a:pPr marL="457200" indent="-457200" algn="just">
              <a:buFont typeface="Arial" panose="020B0604020202020204" pitchFamily="34" charset="0"/>
              <a:buChar char="•"/>
            </a:pPr>
            <a:endParaRPr lang="es-MX" sz="2000" dirty="0">
              <a:solidFill>
                <a:srgbClr val="002060"/>
              </a:solidFill>
            </a:endParaRPr>
          </a:p>
          <a:p>
            <a:pPr marL="457200" indent="-457200" algn="just">
              <a:buFont typeface="Arial" panose="020B0604020202020204" pitchFamily="34" charset="0"/>
              <a:buChar char="•"/>
            </a:pPr>
            <a:endParaRPr lang="es-MX" sz="2000" dirty="0" smtClean="0">
              <a:solidFill>
                <a:srgbClr val="002060"/>
              </a:solidFill>
            </a:endParaRPr>
          </a:p>
          <a:p>
            <a:pPr marL="457200" indent="-457200" algn="just">
              <a:buFont typeface="Arial" panose="020B0604020202020204" pitchFamily="34" charset="0"/>
              <a:buChar char="•"/>
            </a:pPr>
            <a:endParaRPr lang="es-MX" sz="2000" dirty="0">
              <a:solidFill>
                <a:srgbClr val="002060"/>
              </a:solidFill>
            </a:endParaRPr>
          </a:p>
          <a:p>
            <a:pPr marL="457200" indent="-457200" algn="just">
              <a:buFont typeface="Arial" panose="020B0604020202020204" pitchFamily="34" charset="0"/>
              <a:buChar char="•"/>
            </a:pPr>
            <a:endParaRPr lang="es-MX" sz="2000" dirty="0" smtClean="0">
              <a:solidFill>
                <a:srgbClr val="002060"/>
              </a:solidFill>
            </a:endParaRPr>
          </a:p>
          <a:p>
            <a:pPr marL="457200" indent="-457200" algn="just">
              <a:buFont typeface="Arial" panose="020B0604020202020204" pitchFamily="34" charset="0"/>
              <a:buChar char="•"/>
            </a:pPr>
            <a:endParaRPr lang="es-MX" sz="2000" dirty="0">
              <a:solidFill>
                <a:srgbClr val="002060"/>
              </a:solidFill>
            </a:endParaRPr>
          </a:p>
          <a:p>
            <a:pPr marL="457200" indent="-457200" algn="just">
              <a:buFont typeface="Arial" panose="020B0604020202020204" pitchFamily="34" charset="0"/>
              <a:buChar char="•"/>
            </a:pPr>
            <a:endParaRPr lang="es-MX" sz="2000" dirty="0" smtClean="0">
              <a:solidFill>
                <a:srgbClr val="002060"/>
              </a:solidFill>
            </a:endParaRPr>
          </a:p>
          <a:p>
            <a:pPr marL="457200" indent="-457200" algn="just">
              <a:buFont typeface="Arial" panose="020B0604020202020204" pitchFamily="34" charset="0"/>
              <a:buChar char="•"/>
            </a:pPr>
            <a:endParaRPr lang="es-MX" sz="2000" dirty="0">
              <a:solidFill>
                <a:srgbClr val="002060"/>
              </a:solidFill>
            </a:endParaRPr>
          </a:p>
          <a:p>
            <a:pPr marL="457200" indent="-457200" algn="just">
              <a:buFont typeface="Arial" panose="020B0604020202020204" pitchFamily="34" charset="0"/>
              <a:buChar char="•"/>
            </a:pPr>
            <a:endParaRPr lang="es-MX" sz="2800" dirty="0">
              <a:solidFill>
                <a:srgbClr val="002060"/>
              </a:solidFill>
            </a:endParaRPr>
          </a:p>
        </p:txBody>
      </p:sp>
    </p:spTree>
    <p:extLst>
      <p:ext uri="{BB962C8B-B14F-4D97-AF65-F5344CB8AC3E}">
        <p14:creationId xmlns:p14="http://schemas.microsoft.com/office/powerpoint/2010/main" val="3230799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274638"/>
            <a:ext cx="8229600" cy="1143000"/>
          </a:xfrm>
        </p:spPr>
        <p:txBody>
          <a:bodyPr/>
          <a:lstStyle/>
          <a:p>
            <a:pPr algn="ctr"/>
            <a:r>
              <a:rPr lang="es-MX" sz="3400" b="1" dirty="0" smtClean="0">
                <a:solidFill>
                  <a:srgbClr val="002060"/>
                </a:solidFill>
                <a:latin typeface="Calibri" pitchFamily="34" charset="0"/>
                <a:cs typeface="Calibri" pitchFamily="34" charset="0"/>
              </a:rPr>
              <a:t>Objetivos de la evaluación</a:t>
            </a:r>
            <a:endParaRPr lang="es-ES" sz="3400" b="1" dirty="0"/>
          </a:p>
        </p:txBody>
      </p:sp>
      <p:cxnSp>
        <p:nvCxnSpPr>
          <p:cNvPr id="8" name="15 Conector recto"/>
          <p:cNvCxnSpPr/>
          <p:nvPr/>
        </p:nvCxnSpPr>
        <p:spPr>
          <a:xfrm flipV="1">
            <a:off x="395536" y="1196752"/>
            <a:ext cx="8373616" cy="7200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6" name="5 Diagrama"/>
          <p:cNvGraphicFramePr/>
          <p:nvPr>
            <p:extLst>
              <p:ext uri="{D42A27DB-BD31-4B8C-83A1-F6EECF244321}">
                <p14:modId xmlns:p14="http://schemas.microsoft.com/office/powerpoint/2010/main" val="3926207955"/>
              </p:ext>
            </p:extLst>
          </p:nvPr>
        </p:nvGraphicFramePr>
        <p:xfrm>
          <a:off x="477888" y="1412776"/>
          <a:ext cx="820891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647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Entregables Proyectos Morelos">
  <a:themeElements>
    <a:clrScheme name="Plantilla proyectos Morelos">
      <a:dk1>
        <a:srgbClr val="17365D"/>
      </a:dk1>
      <a:lt1>
        <a:srgbClr val="FFFFFF"/>
      </a:lt1>
      <a:dk2>
        <a:srgbClr val="17365D"/>
      </a:dk2>
      <a:lt2>
        <a:srgbClr val="EEECE1"/>
      </a:lt2>
      <a:accent1>
        <a:srgbClr val="48BCE0"/>
      </a:accent1>
      <a:accent2>
        <a:srgbClr val="B50B2F"/>
      </a:accent2>
      <a:accent3>
        <a:srgbClr val="FFC000"/>
      </a:accent3>
      <a:accent4>
        <a:srgbClr val="D88EDA"/>
      </a:accent4>
      <a:accent5>
        <a:srgbClr val="2E9E83"/>
      </a:accent5>
      <a:accent6>
        <a:srgbClr val="F79646"/>
      </a:accent6>
      <a:hlink>
        <a:srgbClr val="0000FF"/>
      </a:hlink>
      <a:folHlink>
        <a:srgbClr val="800080"/>
      </a:folHlink>
    </a:clrScheme>
    <a:fontScheme name="Tema entregables morelos">
      <a:majorFont>
        <a:latin typeface="Trebuchet MS"/>
        <a:ea typeface=""/>
        <a:cs typeface=""/>
      </a:majorFont>
      <a:minorFont>
        <a:latin typeface="Trebuchet MS"/>
        <a:ea typeface=""/>
        <a:cs typeface=""/>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9099</TotalTime>
  <Words>3294</Words>
  <Application>Microsoft Office PowerPoint</Application>
  <PresentationFormat>Presentación en pantalla (4:3)</PresentationFormat>
  <Paragraphs>314</Paragraphs>
  <Slides>26</Slides>
  <Notes>14</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Entregables Proyectos Morelos</vt:lpstr>
      <vt:lpstr>Presentación de PowerPoint</vt:lpstr>
      <vt:lpstr>Evaluación del Fondo para la infraestructura Social Estatal en el Estado de Morelos.  Evaluación de Procesos y Desempeño del Ejercicio Fiscal 2013   Investigador Principal: Juan Pablo Gutiérrez (jpgutier@correo.insp.mx) Co-Investigadores: Eduardo Alcalá, Dulce Alejandra Balandrán, Bartolo Retana, Isabel Vieitez y Zayra T. López Ixta.  Análisis FISE: Bartolo Retana, Alejandra Balandrán, Eduardo Alcalá, Juan Pablo Gutiérrez. </vt:lpstr>
      <vt:lpstr>Contenido de la presentación</vt:lpstr>
      <vt:lpstr>Antecedentes</vt:lpstr>
      <vt:lpstr>Fondo para la Infraestructura Social Estatal Ley de Coordinación Fiscal</vt:lpstr>
      <vt:lpstr>Información de auditorías ha identificado retos previamente</vt:lpstr>
      <vt:lpstr>Presupuesto asignado al FISE y tendencia de crecimiento real:  2003-2013 </vt:lpstr>
      <vt:lpstr>Metodología</vt:lpstr>
      <vt:lpstr>Objetivos de la evaluación</vt:lpstr>
      <vt:lpstr>Estrategia general de la evaluación</vt:lpstr>
      <vt:lpstr>Descripción de procesos FISE</vt:lpstr>
      <vt:lpstr>Matriz de Indicadores para Resultados 2013</vt:lpstr>
      <vt:lpstr>Recomendaciones</vt:lpstr>
      <vt:lpstr>Desarrollar lineamientos  de operación y una MIR del Fondo adaptados a las condiciones específicas de Morelos </vt:lpstr>
      <vt:lpstr>Fortalecer la capacidad de diagnóstico de las necesidades de obras y acciones de infraestructura social básica </vt:lpstr>
      <vt:lpstr>  </vt:lpstr>
      <vt:lpstr>Definición de criterios para la programación y validación presupuestal de las obras </vt:lpstr>
      <vt:lpstr>Avanzar en la estandarización de procesos: asignación de recursos </vt:lpstr>
      <vt:lpstr>Valorar que una dependencia relacionada con el desarrollo social sea la responsable final del ejercicio de los recursos del Fondo </vt:lpstr>
      <vt:lpstr>Establecer mecanismos de coordinación y comunicación con los distintos ámbitos de gobierno y contraloría social </vt:lpstr>
      <vt:lpstr>Sensibilización y capacitación permanente hacia el personal que interviene tanto en la planeación como en la parte operativa  </vt:lpstr>
      <vt:lpstr>Fortalecer los mecanismos de  justificación en la asignación de contratos </vt:lpstr>
      <vt:lpstr>Garantizar que las obras y acciones de infraestructura cumplan con las especificaciones de calidad y entrega oportuna </vt:lpstr>
      <vt:lpstr>Implementar mecanismos de verificación de información sobre el avance físico y financiero y los indicadores asociados al Fondo  </vt:lpstr>
      <vt:lpstr>Fortalecer los mecanismos de evaluación y transparencia sobre el ejercicio de los recursos del Fondo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CIEE</dc:creator>
  <cp:lastModifiedBy>Juan Pablo Gutierrez</cp:lastModifiedBy>
  <cp:revision>655</cp:revision>
  <dcterms:created xsi:type="dcterms:W3CDTF">2014-08-27T15:34:29Z</dcterms:created>
  <dcterms:modified xsi:type="dcterms:W3CDTF">2014-09-23T01:38:59Z</dcterms:modified>
</cp:coreProperties>
</file>